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08" r:id="rId4"/>
    <p:sldMasterId id="2147483720" r:id="rId5"/>
    <p:sldMasterId id="2147483732" r:id="rId6"/>
    <p:sldMasterId id="2147483744" r:id="rId7"/>
  </p:sldMasterIdLst>
  <p:notesMasterIdLst>
    <p:notesMasterId r:id="rId68"/>
  </p:notesMasterIdLst>
  <p:sldIdLst>
    <p:sldId id="380" r:id="rId8"/>
    <p:sldId id="271" r:id="rId9"/>
    <p:sldId id="272" r:id="rId10"/>
    <p:sldId id="382" r:id="rId11"/>
    <p:sldId id="273" r:id="rId12"/>
    <p:sldId id="274" r:id="rId13"/>
    <p:sldId id="275" r:id="rId14"/>
    <p:sldId id="276" r:id="rId15"/>
    <p:sldId id="277" r:id="rId16"/>
    <p:sldId id="381" r:id="rId17"/>
    <p:sldId id="278" r:id="rId18"/>
    <p:sldId id="279" r:id="rId19"/>
    <p:sldId id="329" r:id="rId20"/>
    <p:sldId id="328" r:id="rId21"/>
    <p:sldId id="280" r:id="rId22"/>
    <p:sldId id="281" r:id="rId23"/>
    <p:sldId id="337" r:id="rId24"/>
    <p:sldId id="338" r:id="rId25"/>
    <p:sldId id="282" r:id="rId26"/>
    <p:sldId id="283" r:id="rId27"/>
    <p:sldId id="284" r:id="rId28"/>
    <p:sldId id="285" r:id="rId29"/>
    <p:sldId id="286" r:id="rId30"/>
    <p:sldId id="349" r:id="rId31"/>
    <p:sldId id="350" r:id="rId32"/>
    <p:sldId id="287" r:id="rId33"/>
    <p:sldId id="288" r:id="rId34"/>
    <p:sldId id="366" r:id="rId35"/>
    <p:sldId id="367" r:id="rId36"/>
    <p:sldId id="289" r:id="rId37"/>
    <p:sldId id="290" r:id="rId38"/>
    <p:sldId id="368" r:id="rId39"/>
    <p:sldId id="369" r:id="rId40"/>
    <p:sldId id="291" r:id="rId41"/>
    <p:sldId id="292" r:id="rId42"/>
    <p:sldId id="370" r:id="rId43"/>
    <p:sldId id="371" r:id="rId44"/>
    <p:sldId id="293" r:id="rId45"/>
    <p:sldId id="294" r:id="rId46"/>
    <p:sldId id="295" r:id="rId47"/>
    <p:sldId id="296" r:id="rId48"/>
    <p:sldId id="297" r:id="rId49"/>
    <p:sldId id="298" r:id="rId50"/>
    <p:sldId id="299" r:id="rId51"/>
    <p:sldId id="300" r:id="rId52"/>
    <p:sldId id="301" r:id="rId53"/>
    <p:sldId id="302" r:id="rId54"/>
    <p:sldId id="374" r:id="rId55"/>
    <p:sldId id="303" r:id="rId56"/>
    <p:sldId id="304" r:id="rId57"/>
    <p:sldId id="305" r:id="rId58"/>
    <p:sldId id="306" r:id="rId59"/>
    <p:sldId id="307" r:id="rId60"/>
    <p:sldId id="375" r:id="rId61"/>
    <p:sldId id="376" r:id="rId62"/>
    <p:sldId id="308" r:id="rId63"/>
    <p:sldId id="309" r:id="rId64"/>
    <p:sldId id="384" r:id="rId65"/>
    <p:sldId id="383" r:id="rId66"/>
    <p:sldId id="320" r:id="rId6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67" autoAdjust="0"/>
    <p:restoredTop sz="94602" autoAdjust="0"/>
  </p:normalViewPr>
  <p:slideViewPr>
    <p:cSldViewPr>
      <p:cViewPr varScale="1">
        <p:scale>
          <a:sx n="80" d="100"/>
          <a:sy n="80" d="100"/>
        </p:scale>
        <p:origin x="688" y="184"/>
      </p:cViewPr>
      <p:guideLst>
        <p:guide orient="horz" pos="2160"/>
        <p:guide pos="2880"/>
      </p:guideLst>
    </p:cSldViewPr>
  </p:slideViewPr>
  <p:notesTextViewPr>
    <p:cViewPr>
      <p:scale>
        <a:sx n="1" d="1"/>
        <a:sy n="1" d="1"/>
      </p:scale>
      <p:origin x="0" y="0"/>
    </p:cViewPr>
  </p:notesTextViewPr>
  <p:sorterViewPr>
    <p:cViewPr>
      <p:scale>
        <a:sx n="100" d="100"/>
        <a:sy n="100" d="100"/>
      </p:scale>
      <p:origin x="0" y="-412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5" Type="http://schemas.openxmlformats.org/officeDocument/2006/relationships/slideMaster" Target="slideMasters/slideMaster5.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presProps" Target="presProps.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4" Type="http://schemas.openxmlformats.org/officeDocument/2006/relationships/slideMaster" Target="slideMasters/slideMaster4.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EA36E5-7649-4D81-A725-AA4161E75A15}" type="datetimeFigureOut">
              <a:rPr lang="id-ID" smtClean="0"/>
              <a:pPr/>
              <a:t>16/10/24</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F8D874-05E5-4A6B-BDC5-639B8565F30F}" type="slidenum">
              <a:rPr lang="id-ID" smtClean="0"/>
              <a:pPr/>
              <a:t>‹#›</a:t>
            </a:fld>
            <a:endParaRPr lang="id-ID"/>
          </a:p>
        </p:txBody>
      </p:sp>
    </p:spTree>
    <p:extLst>
      <p:ext uri="{BB962C8B-B14F-4D97-AF65-F5344CB8AC3E}">
        <p14:creationId xmlns:p14="http://schemas.microsoft.com/office/powerpoint/2010/main" val="3527608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3</a:t>
            </a:fld>
            <a:endParaRPr lang="id-ID">
              <a:solidFill>
                <a:prstClr val="black"/>
              </a:solidFill>
            </a:endParaRPr>
          </a:p>
        </p:txBody>
      </p:sp>
    </p:spTree>
    <p:extLst>
      <p:ext uri="{BB962C8B-B14F-4D97-AF65-F5344CB8AC3E}">
        <p14:creationId xmlns:p14="http://schemas.microsoft.com/office/powerpoint/2010/main" val="2753321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42</a:t>
            </a:fld>
            <a:endParaRPr lang="id-ID">
              <a:solidFill>
                <a:prstClr val="black"/>
              </a:solidFill>
            </a:endParaRPr>
          </a:p>
        </p:txBody>
      </p:sp>
    </p:spTree>
    <p:extLst>
      <p:ext uri="{BB962C8B-B14F-4D97-AF65-F5344CB8AC3E}">
        <p14:creationId xmlns:p14="http://schemas.microsoft.com/office/powerpoint/2010/main" val="3343311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45</a:t>
            </a:fld>
            <a:endParaRPr lang="id-ID">
              <a:solidFill>
                <a:prstClr val="black"/>
              </a:solidFill>
            </a:endParaRPr>
          </a:p>
        </p:txBody>
      </p:sp>
    </p:spTree>
    <p:extLst>
      <p:ext uri="{BB962C8B-B14F-4D97-AF65-F5344CB8AC3E}">
        <p14:creationId xmlns:p14="http://schemas.microsoft.com/office/powerpoint/2010/main" val="1664071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4212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3177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61295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3173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278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01076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55578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26425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07098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6151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22584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504314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95510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469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708041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13328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626074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9445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936488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975915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568704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63980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178604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383904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886037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32350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282695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708875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332269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87578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273629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51381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344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4300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4466717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502511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677998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769144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218853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652115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9121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269070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192587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9192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896109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66902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13806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5659314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245363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936159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7779448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687617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887078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8987971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6226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352512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270058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934054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5352260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234572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1472777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6564153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4139530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1600976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7857273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3076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483162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3860194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2468184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976830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4072056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4509074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378615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58958323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1814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85790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10/16/24</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453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1717565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2071114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31062091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84379424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19231611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390069323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27032605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5.xml"/></Relationships>
</file>

<file path=ppt/slides/_rels/slide4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6.xml"/></Relationships>
</file>

<file path=ppt/slides/_rels/slide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6.xml"/></Relationships>
</file>

<file path=ppt/slides/_rels/slide5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6.xml"/></Relationships>
</file>

<file path=ppt/slides/_rels/slide5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1" y="7936"/>
            <a:ext cx="9226091" cy="685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1"/>
          <p:cNvSpPr>
            <a:spLocks noChangeArrowheads="1"/>
          </p:cNvSpPr>
          <p:nvPr/>
        </p:nvSpPr>
        <p:spPr bwMode="auto">
          <a:xfrm>
            <a:off x="-21998" y="2362200"/>
            <a:ext cx="9242198" cy="1815882"/>
          </a:xfrm>
          <a:prstGeom prst="rect">
            <a:avLst/>
          </a:prstGeom>
          <a:solidFill>
            <a:schemeClr val="accent1">
              <a:lumMod val="40000"/>
              <a:lumOff val="60000"/>
              <a:alpha val="43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defRPr/>
            </a:pPr>
            <a:r>
              <a:rPr lang="en-US" sz="4000" b="1" dirty="0" err="1">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rPr>
              <a:t>Pengembangan</a:t>
            </a:r>
            <a:endParaRPr lang="en-US" sz="4000" b="1" dirty="0">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endParaRPr>
          </a:p>
          <a:p>
            <a:pPr algn="ctr">
              <a:defRPr/>
            </a:pPr>
            <a:r>
              <a:rPr lang="en-US" sz="4000" b="1" dirty="0">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Soal</a:t>
            </a:r>
            <a:r>
              <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Pilihan</a:t>
            </a:r>
            <a:r>
              <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Ganda</a:t>
            </a:r>
            <a:endPar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endParaRPr>
          </a:p>
        </p:txBody>
      </p:sp>
    </p:spTree>
    <p:extLst>
      <p:ext uri="{BB962C8B-B14F-4D97-AF65-F5344CB8AC3E}">
        <p14:creationId xmlns:p14="http://schemas.microsoft.com/office/powerpoint/2010/main" val="147875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4401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Materi</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3305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19672" y="404664"/>
            <a:ext cx="5616624"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6" name="TextBox 5"/>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TextBox 7"/>
          <p:cNvSpPr txBox="1"/>
          <p:nvPr/>
        </p:nvSpPr>
        <p:spPr>
          <a:xfrm>
            <a:off x="395536" y="2780928"/>
            <a:ext cx="8496944" cy="3600986"/>
          </a:xfrm>
          <a:prstGeom prst="rect">
            <a:avLst/>
          </a:prstGeom>
          <a:noFill/>
        </p:spPr>
        <p:txBody>
          <a:bodyPr wrap="square" rtlCol="0">
            <a:spAutoFit/>
          </a:bodyPr>
          <a:lstStyle/>
          <a:p>
            <a:pPr algn="just"/>
            <a:r>
              <a:rPr lang="en-US" sz="1900" b="1" i="1" dirty="0" err="1">
                <a:solidFill>
                  <a:prstClr val="black"/>
                </a:solidFill>
                <a:latin typeface="Trebuchet MS" pitchFamily="34" charset="0"/>
              </a:rPr>
              <a:t>Soal</a:t>
            </a:r>
            <a:r>
              <a:rPr lang="en-US" sz="1900" b="1" i="1" dirty="0">
                <a:solidFill>
                  <a:prstClr val="black"/>
                </a:solidFill>
                <a:latin typeface="Trebuchet MS" pitchFamily="34" charset="0"/>
              </a:rPr>
              <a:t>:</a:t>
            </a:r>
          </a:p>
          <a:p>
            <a:pPr algn="just"/>
            <a:r>
              <a:rPr lang="id-ID" sz="1900" dirty="0">
                <a:solidFill>
                  <a:prstClr val="black"/>
                </a:solidFill>
                <a:latin typeface="Trebuchet MS" pitchFamily="34" charset="0"/>
              </a:rPr>
              <a:t>Banyak cara yang dapat dilakukan untuk membentuk perilaku mencintai siswa</a:t>
            </a:r>
            <a:r>
              <a:rPr lang="en-US" sz="1900" dirty="0">
                <a:solidFill>
                  <a:prstClr val="black"/>
                </a:solidFill>
                <a:latin typeface="Trebuchet MS" pitchFamily="34" charset="0"/>
              </a:rPr>
              <a:t> </a:t>
            </a:r>
            <a:r>
              <a:rPr lang="id-ID" sz="1900" dirty="0">
                <a:solidFill>
                  <a:prstClr val="black"/>
                </a:solidFill>
                <a:latin typeface="Trebuchet MS" pitchFamily="34" charset="0"/>
              </a:rPr>
              <a:t>(1). Contoh sederhananya adalah memelihara hewan peliharaan di rumah (2). Anak kecil sangat menyukai kucing</a:t>
            </a:r>
            <a:r>
              <a:rPr lang="en-US" sz="1900" dirty="0">
                <a:solidFill>
                  <a:prstClr val="black"/>
                </a:solidFill>
                <a:latin typeface="Trebuchet MS" pitchFamily="34" charset="0"/>
              </a:rPr>
              <a:t> </a:t>
            </a:r>
            <a:r>
              <a:rPr lang="id-ID" sz="1900" dirty="0">
                <a:solidFill>
                  <a:prstClr val="black"/>
                </a:solidFill>
                <a:latin typeface="Trebuchet MS" pitchFamily="34" charset="0"/>
              </a:rPr>
              <a:t>(3). Anak bisa diajarkan untuk memberi makan, merawat, dan menyayangi hewan peliharaan</a:t>
            </a:r>
            <a:r>
              <a:rPr lang="en-US" sz="1900" dirty="0">
                <a:solidFill>
                  <a:prstClr val="black"/>
                </a:solidFill>
                <a:latin typeface="Trebuchet MS" pitchFamily="34" charset="0"/>
              </a:rPr>
              <a:t> </a:t>
            </a:r>
            <a:r>
              <a:rPr lang="id-ID" sz="1900" dirty="0">
                <a:solidFill>
                  <a:prstClr val="black"/>
                </a:solidFill>
                <a:latin typeface="Trebuchet MS" pitchFamily="34" charset="0"/>
              </a:rPr>
              <a:t>(4). Hal ini secara tidak langsung akan menumbuhkan kepedu</a:t>
            </a:r>
            <a:r>
              <a:rPr lang="en-US" sz="1900" dirty="0">
                <a:solidFill>
                  <a:prstClr val="black"/>
                </a:solidFill>
                <a:latin typeface="Trebuchet MS" pitchFamily="34" charset="0"/>
              </a:rPr>
              <a:t>l</a:t>
            </a:r>
            <a:r>
              <a:rPr lang="id-ID" sz="1900" dirty="0">
                <a:solidFill>
                  <a:prstClr val="black"/>
                </a:solidFill>
                <a:latin typeface="Trebuchet MS" pitchFamily="34" charset="0"/>
              </a:rPr>
              <a:t>ian terhadap satwa</a:t>
            </a:r>
            <a:r>
              <a:rPr lang="en-US" sz="1900" dirty="0">
                <a:solidFill>
                  <a:prstClr val="black"/>
                </a:solidFill>
                <a:latin typeface="Trebuchet MS" pitchFamily="34" charset="0"/>
              </a:rPr>
              <a:t> </a:t>
            </a:r>
            <a:r>
              <a:rPr lang="id-ID" sz="1900" dirty="0">
                <a:solidFill>
                  <a:prstClr val="black"/>
                </a:solidFill>
                <a:latin typeface="Trebuchet MS" pitchFamily="34" charset="0"/>
              </a:rPr>
              <a:t>(5).</a:t>
            </a:r>
            <a:endParaRPr lang="en-US" sz="1900" dirty="0">
              <a:solidFill>
                <a:prstClr val="black"/>
              </a:solidFill>
              <a:latin typeface="Trebuchet MS" pitchFamily="34" charset="0"/>
            </a:endParaRPr>
          </a:p>
          <a:p>
            <a:r>
              <a:rPr lang="id-ID" sz="1900" dirty="0">
                <a:solidFill>
                  <a:prstClr val="black"/>
                </a:solidFill>
                <a:latin typeface="Trebuchet MS" pitchFamily="34" charset="0"/>
              </a:rPr>
              <a:t>Kalimat utama paragraf tersebut adalah</a:t>
            </a:r>
            <a:r>
              <a:rPr lang="en-US" sz="1900" dirty="0">
                <a:solidFill>
                  <a:prstClr val="black"/>
                </a:solidFill>
                <a:latin typeface="Trebuchet MS" pitchFamily="34" charset="0"/>
              </a:rPr>
              <a:t>.</a:t>
            </a:r>
            <a:r>
              <a:rPr lang="id-ID" sz="1900" dirty="0">
                <a:solidFill>
                  <a:prstClr val="black"/>
                </a:solidFill>
                <a:latin typeface="Trebuchet MS" pitchFamily="34" charset="0"/>
              </a:rPr>
              <a:t>...</a:t>
            </a:r>
            <a:endParaRPr lang="en-US" sz="1900" dirty="0">
              <a:solidFill>
                <a:prstClr val="black"/>
              </a:solidFill>
              <a:latin typeface="Trebuchet MS" pitchFamily="34" charset="0"/>
            </a:endParaRPr>
          </a:p>
          <a:p>
            <a:r>
              <a:rPr lang="id-ID" sz="1900" dirty="0">
                <a:solidFill>
                  <a:prstClr val="black"/>
                </a:solidFill>
                <a:latin typeface="Trebuchet MS" pitchFamily="34" charset="0"/>
              </a:rPr>
              <a:t>A. (1)</a:t>
            </a:r>
            <a:endParaRPr lang="en-US" sz="1900" dirty="0">
              <a:solidFill>
                <a:prstClr val="black"/>
              </a:solidFill>
              <a:latin typeface="Trebuchet MS" pitchFamily="34" charset="0"/>
            </a:endParaRPr>
          </a:p>
          <a:p>
            <a:r>
              <a:rPr lang="id-ID" sz="1900" dirty="0">
                <a:solidFill>
                  <a:prstClr val="black"/>
                </a:solidFill>
                <a:latin typeface="Trebuchet MS" pitchFamily="34" charset="0"/>
              </a:rPr>
              <a:t>B. (2)</a:t>
            </a:r>
            <a:endParaRPr lang="en-US" sz="1900" dirty="0">
              <a:solidFill>
                <a:prstClr val="black"/>
              </a:solidFill>
              <a:latin typeface="Trebuchet MS" pitchFamily="34" charset="0"/>
            </a:endParaRPr>
          </a:p>
          <a:p>
            <a:r>
              <a:rPr lang="id-ID" sz="1900" dirty="0">
                <a:solidFill>
                  <a:prstClr val="black"/>
                </a:solidFill>
                <a:latin typeface="Trebuchet MS" pitchFamily="34" charset="0"/>
              </a:rPr>
              <a:t>C. (3)</a:t>
            </a:r>
            <a:endParaRPr lang="en-US" sz="1900" dirty="0">
              <a:solidFill>
                <a:prstClr val="black"/>
              </a:solidFill>
              <a:latin typeface="Trebuchet MS" pitchFamily="34" charset="0"/>
            </a:endParaRPr>
          </a:p>
          <a:p>
            <a:r>
              <a:rPr lang="id-ID" sz="1900" dirty="0">
                <a:solidFill>
                  <a:prstClr val="black"/>
                </a:solidFill>
                <a:latin typeface="Trebuchet MS" pitchFamily="34" charset="0"/>
              </a:rPr>
              <a:t>D. (4)</a:t>
            </a:r>
            <a:endParaRPr lang="en-US" sz="1900" dirty="0">
              <a:solidFill>
                <a:prstClr val="black"/>
              </a:solidFill>
              <a:latin typeface="Trebuchet MS" pitchFamily="34" charset="0"/>
            </a:endParaRPr>
          </a:p>
          <a:p>
            <a:r>
              <a:rPr lang="id-ID" sz="1900" dirty="0">
                <a:solidFill>
                  <a:prstClr val="black"/>
                </a:solidFill>
                <a:latin typeface="Trebuchet MS" pitchFamily="34" charset="0"/>
              </a:rPr>
              <a:t>E. (5)</a:t>
            </a:r>
            <a:r>
              <a:rPr lang="en-US" sz="1900" dirty="0">
                <a:solidFill>
                  <a:prstClr val="black"/>
                </a:solidFill>
                <a:latin typeface="Trebuchet MS" pitchFamily="34" charset="0"/>
              </a:rPr>
              <a:t>							</a:t>
            </a:r>
          </a:p>
        </p:txBody>
      </p:sp>
      <p:sp>
        <p:nvSpPr>
          <p:cNvPr id="9" name="TextBox 8"/>
          <p:cNvSpPr txBox="1"/>
          <p:nvPr/>
        </p:nvSpPr>
        <p:spPr>
          <a:xfrm>
            <a:off x="395536" y="1628800"/>
            <a:ext cx="8208912" cy="1015663"/>
          </a:xfrm>
          <a:prstGeom prst="rect">
            <a:avLst/>
          </a:prstGeom>
          <a:noFill/>
          <a:ln>
            <a:solidFill>
              <a:schemeClr val="tx1"/>
            </a:solidFill>
          </a:ln>
        </p:spPr>
        <p:txBody>
          <a:bodyPr wrap="square" rtlCol="0">
            <a:spAutoFit/>
          </a:bodyPr>
          <a:lstStyle/>
          <a:p>
            <a:r>
              <a:rPr lang="en-US" sz="2000" b="1" i="1" dirty="0" err="1">
                <a:solidFill>
                  <a:prstClr val="black"/>
                </a:solidFill>
                <a:latin typeface="Trebuchet MS" pitchFamily="34" charset="0"/>
              </a:rPr>
              <a:t>Indikator</a:t>
            </a:r>
            <a:r>
              <a:rPr lang="en-US" sz="2000" b="1" i="1" dirty="0">
                <a:solidFill>
                  <a:prstClr val="black"/>
                </a:solidFill>
                <a:latin typeface="Trebuchet MS" pitchFamily="34" charset="0"/>
              </a:rPr>
              <a:t>:</a:t>
            </a:r>
          </a:p>
          <a:p>
            <a:r>
              <a:rPr lang="en-US" sz="2000" dirty="0" err="1">
                <a:solidFill>
                  <a:prstClr val="black"/>
                </a:solidFill>
                <a:latin typeface="Trebuchet MS" pitchFamily="34" charset="0"/>
              </a:rPr>
              <a:t>Disajikan</a:t>
            </a:r>
            <a:r>
              <a:rPr lang="en-US" sz="2000" dirty="0">
                <a:solidFill>
                  <a:prstClr val="black"/>
                </a:solidFill>
                <a:latin typeface="Trebuchet MS" pitchFamily="34" charset="0"/>
              </a:rPr>
              <a:t> </a:t>
            </a:r>
            <a:r>
              <a:rPr lang="en-US" sz="2000" dirty="0" err="1">
                <a:solidFill>
                  <a:prstClr val="black"/>
                </a:solidFill>
                <a:latin typeface="Trebuchet MS" pitchFamily="34" charset="0"/>
              </a:rPr>
              <a:t>sebuah</a:t>
            </a:r>
            <a:r>
              <a:rPr lang="en-US" sz="2000" dirty="0">
                <a:solidFill>
                  <a:prstClr val="black"/>
                </a:solidFill>
                <a:latin typeface="Trebuchet MS" pitchFamily="34" charset="0"/>
              </a:rPr>
              <a:t> </a:t>
            </a:r>
            <a:r>
              <a:rPr lang="en-US" sz="2000" b="1" dirty="0" err="1">
                <a:solidFill>
                  <a:srgbClr val="FF0000"/>
                </a:solidFill>
                <a:latin typeface="Trebuchet MS" pitchFamily="34" charset="0"/>
              </a:rPr>
              <a:t>paragraf</a:t>
            </a:r>
            <a:r>
              <a:rPr lang="en-US" sz="2000" b="1" dirty="0">
                <a:solidFill>
                  <a:srgbClr val="FF0000"/>
                </a:solidFill>
                <a:latin typeface="Trebuchet MS" pitchFamily="34" charset="0"/>
              </a:rPr>
              <a:t>,</a:t>
            </a:r>
            <a:r>
              <a:rPr lang="en-US" sz="2000" dirty="0">
                <a:solidFill>
                  <a:prstClr val="black"/>
                </a:solidFill>
                <a:latin typeface="Trebuchet MS" pitchFamily="34" charset="0"/>
              </a:rPr>
              <a:t> </a:t>
            </a:r>
            <a:r>
              <a:rPr lang="id-ID" sz="2000" dirty="0">
                <a:solidFill>
                  <a:prstClr val="black"/>
                </a:solidFill>
                <a:latin typeface="Trebuchet MS" pitchFamily="34" charset="0"/>
              </a:rPr>
              <a:t>peserta didik</a:t>
            </a:r>
            <a:r>
              <a:rPr lang="en-US" sz="2000" dirty="0">
                <a:solidFill>
                  <a:prstClr val="black"/>
                </a:solidFill>
                <a:latin typeface="Trebuchet MS" pitchFamily="34" charset="0"/>
              </a:rPr>
              <a:t> </a:t>
            </a:r>
            <a:r>
              <a:rPr lang="en-US" sz="2000" dirty="0" err="1">
                <a:solidFill>
                  <a:prstClr val="black"/>
                </a:solidFill>
                <a:latin typeface="Trebuchet MS" pitchFamily="34" charset="0"/>
              </a:rPr>
              <a:t>dapat</a:t>
            </a:r>
            <a:r>
              <a:rPr lang="en-US" sz="2000" dirty="0">
                <a:solidFill>
                  <a:prstClr val="black"/>
                </a:solidFill>
                <a:latin typeface="Trebuchet MS" pitchFamily="34" charset="0"/>
              </a:rPr>
              <a:t> </a:t>
            </a:r>
            <a:r>
              <a:rPr lang="en-US" sz="2000" b="1" dirty="0" err="1">
                <a:solidFill>
                  <a:srgbClr val="FF0000"/>
                </a:solidFill>
                <a:latin typeface="Trebuchet MS" pitchFamily="34" charset="0"/>
              </a:rPr>
              <a:t>menemukan</a:t>
            </a:r>
            <a:r>
              <a:rPr lang="en-US" sz="2000" dirty="0">
                <a:solidFill>
                  <a:prstClr val="black"/>
                </a:solidFill>
                <a:latin typeface="Trebuchet MS" pitchFamily="34" charset="0"/>
              </a:rPr>
              <a:t> </a:t>
            </a:r>
            <a:r>
              <a:rPr lang="en-US" sz="2000" dirty="0" err="1">
                <a:solidFill>
                  <a:prstClr val="black"/>
                </a:solidFill>
                <a:latin typeface="Trebuchet MS" pitchFamily="34" charset="0"/>
              </a:rPr>
              <a:t>jenis</a:t>
            </a:r>
            <a:r>
              <a:rPr lang="en-US" sz="2000" dirty="0">
                <a:solidFill>
                  <a:prstClr val="black"/>
                </a:solidFill>
                <a:latin typeface="Trebuchet MS" pitchFamily="34" charset="0"/>
              </a:rPr>
              <a:t> </a:t>
            </a:r>
            <a:r>
              <a:rPr lang="en-US" sz="2000" dirty="0" err="1">
                <a:solidFill>
                  <a:prstClr val="black"/>
                </a:solidFill>
                <a:latin typeface="Trebuchet MS" pitchFamily="34" charset="0"/>
              </a:rPr>
              <a:t>paragraf</a:t>
            </a:r>
            <a:r>
              <a:rPr lang="en-US" sz="2000" dirty="0">
                <a:solidFill>
                  <a:prstClr val="black"/>
                </a:solidFill>
                <a:latin typeface="Trebuchet MS" pitchFamily="34" charset="0"/>
              </a:rPr>
              <a:t> </a:t>
            </a:r>
            <a:r>
              <a:rPr lang="en-US" sz="2000" dirty="0" err="1">
                <a:solidFill>
                  <a:prstClr val="black"/>
                </a:solidFill>
                <a:latin typeface="Trebuchet MS" pitchFamily="34" charset="0"/>
              </a:rPr>
              <a:t>melalui</a:t>
            </a:r>
            <a:r>
              <a:rPr lang="en-US" sz="2000" dirty="0">
                <a:solidFill>
                  <a:prstClr val="black"/>
                </a:solidFill>
                <a:latin typeface="Trebuchet MS" pitchFamily="34" charset="0"/>
              </a:rPr>
              <a:t> </a:t>
            </a:r>
            <a:r>
              <a:rPr lang="en-US" sz="2000" b="1" dirty="0" err="1">
                <a:solidFill>
                  <a:srgbClr val="FF0000"/>
                </a:solidFill>
                <a:latin typeface="Trebuchet MS" pitchFamily="34" charset="0"/>
              </a:rPr>
              <a:t>kegiatan</a:t>
            </a:r>
            <a:r>
              <a:rPr lang="en-US" sz="2000" b="1" dirty="0">
                <a:solidFill>
                  <a:srgbClr val="FF0000"/>
                </a:solidFill>
                <a:latin typeface="Trebuchet MS" pitchFamily="34" charset="0"/>
              </a:rPr>
              <a:t> </a:t>
            </a:r>
            <a:r>
              <a:rPr lang="en-US" sz="2000" b="1" dirty="0" err="1">
                <a:solidFill>
                  <a:srgbClr val="FF0000"/>
                </a:solidFill>
                <a:latin typeface="Trebuchet MS" pitchFamily="34" charset="0"/>
              </a:rPr>
              <a:t>membaca</a:t>
            </a:r>
            <a:r>
              <a:rPr lang="en-US" sz="2000" dirty="0">
                <a:solidFill>
                  <a:prstClr val="black"/>
                </a:solidFill>
                <a:latin typeface="Trebuchet MS" pitchFamily="34" charset="0"/>
              </a:rPr>
              <a:t>.</a:t>
            </a:r>
          </a:p>
        </p:txBody>
      </p:sp>
      <p:sp>
        <p:nvSpPr>
          <p:cNvPr id="2" name="TextBox 1"/>
          <p:cNvSpPr txBox="1"/>
          <p:nvPr/>
        </p:nvSpPr>
        <p:spPr>
          <a:xfrm>
            <a:off x="6876256" y="5805264"/>
            <a:ext cx="944105" cy="369332"/>
          </a:xfrm>
          <a:prstGeom prst="rect">
            <a:avLst/>
          </a:prstGeom>
          <a:noFill/>
        </p:spPr>
        <p:txBody>
          <a:bodyPr wrap="none" rtlCol="0">
            <a:spAutoFit/>
          </a:bodyPr>
          <a:lstStyle/>
          <a:p>
            <a:r>
              <a:rPr lang="id-ID" dirty="0">
                <a:solidFill>
                  <a:prstClr val="black"/>
                </a:solidFill>
              </a:rPr>
              <a:t>Kunci: A</a:t>
            </a:r>
          </a:p>
        </p:txBody>
      </p:sp>
    </p:spTree>
    <p:extLst>
      <p:ext uri="{BB962C8B-B14F-4D97-AF65-F5344CB8AC3E}">
        <p14:creationId xmlns:p14="http://schemas.microsoft.com/office/powerpoint/2010/main" val="10832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547664" y="404664"/>
            <a:ext cx="5760640"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10" name="TextBox 9"/>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p>
        </p:txBody>
      </p:sp>
      <p:sp>
        <p:nvSpPr>
          <p:cNvPr id="11" name="TextBox 10"/>
          <p:cNvSpPr txBox="1"/>
          <p:nvPr/>
        </p:nvSpPr>
        <p:spPr>
          <a:xfrm>
            <a:off x="395536" y="2708920"/>
            <a:ext cx="8208912" cy="3785652"/>
          </a:xfrm>
          <a:prstGeom prst="rect">
            <a:avLst/>
          </a:prstGeom>
          <a:noFill/>
        </p:spPr>
        <p:txBody>
          <a:bodyPr wrap="square" rtlCol="0">
            <a:spAutoFit/>
          </a:bodyPr>
          <a:lstStyle/>
          <a:p>
            <a:pPr algn="just"/>
            <a:r>
              <a:rPr lang="en-US" sz="2000" b="1" i="1" dirty="0" err="1">
                <a:solidFill>
                  <a:prstClr val="black"/>
                </a:solidFill>
              </a:rPr>
              <a:t>Soal</a:t>
            </a:r>
            <a:r>
              <a:rPr lang="en-US" sz="2000" b="1" i="1" dirty="0">
                <a:solidFill>
                  <a:prstClr val="black"/>
                </a:solidFill>
              </a:rPr>
              <a:t>:</a:t>
            </a:r>
          </a:p>
          <a:p>
            <a:pPr algn="just"/>
            <a:r>
              <a:rPr lang="id-ID" sz="2000" dirty="0">
                <a:solidFill>
                  <a:prstClr val="black"/>
                </a:solidFill>
                <a:latin typeface="Arial" pitchFamily="34" charset="0"/>
              </a:rPr>
              <a:t>Banyak cara yang dapat dilakukan untuk membentuk perilaku mencintai siswa. Contoh sederhananya adalah memelihara hewan peliharaan di rumah. Anak kecil sangat menyukai kucing. Anak bisa diajarkan untuk memberi makan, merawat, dan menyayangi hewan peliharaan. Hal ini secara tidak langsung akan menumbuhkan kepedu</a:t>
            </a:r>
            <a:r>
              <a:rPr lang="en-US" sz="2000" dirty="0">
                <a:solidFill>
                  <a:prstClr val="black"/>
                </a:solidFill>
                <a:latin typeface="Arial" pitchFamily="34" charset="0"/>
              </a:rPr>
              <a:t>l</a:t>
            </a:r>
            <a:r>
              <a:rPr lang="id-ID" sz="2000" dirty="0">
                <a:solidFill>
                  <a:prstClr val="black"/>
                </a:solidFill>
                <a:latin typeface="Arial" pitchFamily="34" charset="0"/>
              </a:rPr>
              <a:t>ian terhadap satwa.</a:t>
            </a:r>
            <a:r>
              <a:rPr lang="en-US" sz="2000" dirty="0">
                <a:solidFill>
                  <a:prstClr val="black"/>
                </a:solidFill>
                <a:latin typeface="Arial" pitchFamily="34" charset="0"/>
              </a:rPr>
              <a:t> </a:t>
            </a:r>
            <a:r>
              <a:rPr lang="en-US" sz="2000" dirty="0" err="1">
                <a:solidFill>
                  <a:prstClr val="black"/>
                </a:solidFill>
                <a:latin typeface="Arial" pitchFamily="34" charset="0"/>
              </a:rPr>
              <a:t>Jenis</a:t>
            </a:r>
            <a:r>
              <a:rPr lang="id-ID" sz="2000" dirty="0">
                <a:solidFill>
                  <a:prstClr val="black"/>
                </a:solidFill>
                <a:latin typeface="Arial" pitchFamily="34" charset="0"/>
              </a:rPr>
              <a:t> paragraf tersebut adalah</a:t>
            </a:r>
            <a:r>
              <a:rPr lang="en-US" sz="2000" dirty="0">
                <a:solidFill>
                  <a:prstClr val="black"/>
                </a:solidFill>
                <a:latin typeface="Arial" pitchFamily="34" charset="0"/>
              </a:rPr>
              <a:t>.</a:t>
            </a:r>
            <a:r>
              <a:rPr lang="id-ID" sz="2000" dirty="0">
                <a:solidFill>
                  <a:prstClr val="black"/>
                </a:solidFill>
                <a:latin typeface="Arial" pitchFamily="34" charset="0"/>
              </a:rPr>
              <a:t>...</a:t>
            </a:r>
            <a:endParaRPr lang="en-US" sz="2000" dirty="0">
              <a:solidFill>
                <a:prstClr val="black"/>
              </a:solidFill>
              <a:latin typeface="Arial" pitchFamily="34" charset="0"/>
            </a:endParaRPr>
          </a:p>
          <a:p>
            <a:r>
              <a:rPr lang="id-ID" sz="2000" dirty="0">
                <a:solidFill>
                  <a:prstClr val="black"/>
                </a:solidFill>
                <a:latin typeface="Arial" pitchFamily="34" charset="0"/>
              </a:rPr>
              <a:t>A. </a:t>
            </a:r>
            <a:r>
              <a:rPr lang="en-US" sz="2000" dirty="0" err="1">
                <a:solidFill>
                  <a:prstClr val="black"/>
                </a:solidFill>
                <a:latin typeface="Arial" pitchFamily="34" charset="0"/>
              </a:rPr>
              <a:t>deduktif</a:t>
            </a:r>
            <a:endParaRPr lang="en-US" sz="2000" dirty="0">
              <a:solidFill>
                <a:prstClr val="black"/>
              </a:solidFill>
              <a:latin typeface="Arial" pitchFamily="34" charset="0"/>
            </a:endParaRPr>
          </a:p>
          <a:p>
            <a:r>
              <a:rPr lang="id-ID" sz="2000" dirty="0">
                <a:solidFill>
                  <a:prstClr val="black"/>
                </a:solidFill>
                <a:latin typeface="Arial" pitchFamily="34" charset="0"/>
              </a:rPr>
              <a:t>B. </a:t>
            </a:r>
            <a:r>
              <a:rPr lang="en-US" sz="2000" dirty="0" err="1">
                <a:solidFill>
                  <a:prstClr val="black"/>
                </a:solidFill>
                <a:latin typeface="Arial" pitchFamily="34" charset="0"/>
              </a:rPr>
              <a:t>induktif</a:t>
            </a:r>
            <a:endParaRPr lang="en-US" sz="2000" dirty="0">
              <a:solidFill>
                <a:prstClr val="black"/>
              </a:solidFill>
              <a:latin typeface="Arial" pitchFamily="34" charset="0"/>
            </a:endParaRPr>
          </a:p>
          <a:p>
            <a:r>
              <a:rPr lang="id-ID" sz="2000" dirty="0">
                <a:solidFill>
                  <a:prstClr val="black"/>
                </a:solidFill>
                <a:latin typeface="Arial" pitchFamily="34" charset="0"/>
              </a:rPr>
              <a:t>C. </a:t>
            </a:r>
            <a:r>
              <a:rPr lang="en-US" sz="2000" dirty="0" err="1">
                <a:solidFill>
                  <a:prstClr val="black"/>
                </a:solidFill>
                <a:latin typeface="Arial" pitchFamily="34" charset="0"/>
              </a:rPr>
              <a:t>naratif</a:t>
            </a:r>
            <a:endParaRPr lang="en-US" sz="2000" dirty="0">
              <a:solidFill>
                <a:prstClr val="black"/>
              </a:solidFill>
              <a:latin typeface="Arial" pitchFamily="34" charset="0"/>
            </a:endParaRPr>
          </a:p>
          <a:p>
            <a:r>
              <a:rPr lang="id-ID" sz="2000" dirty="0">
                <a:solidFill>
                  <a:prstClr val="black"/>
                </a:solidFill>
                <a:latin typeface="Arial" pitchFamily="34" charset="0"/>
              </a:rPr>
              <a:t>D. </a:t>
            </a:r>
            <a:r>
              <a:rPr lang="en-US" sz="2000" dirty="0" err="1">
                <a:solidFill>
                  <a:prstClr val="black"/>
                </a:solidFill>
                <a:latin typeface="Arial" pitchFamily="34" charset="0"/>
              </a:rPr>
              <a:t>persuatif</a:t>
            </a:r>
            <a:endParaRPr lang="en-US" sz="2000" dirty="0">
              <a:solidFill>
                <a:prstClr val="black"/>
              </a:solidFill>
              <a:latin typeface="Arial" pitchFamily="34" charset="0"/>
            </a:endParaRPr>
          </a:p>
          <a:p>
            <a:r>
              <a:rPr lang="id-ID" sz="2000" dirty="0">
                <a:solidFill>
                  <a:prstClr val="black"/>
                </a:solidFill>
                <a:latin typeface="Arial" pitchFamily="34" charset="0"/>
              </a:rPr>
              <a:t>E. d</a:t>
            </a:r>
            <a:r>
              <a:rPr lang="en-US" sz="2000" dirty="0" err="1">
                <a:solidFill>
                  <a:prstClr val="black"/>
                </a:solidFill>
                <a:latin typeface="Arial" pitchFamily="34" charset="0"/>
              </a:rPr>
              <a:t>eskriptif</a:t>
            </a:r>
            <a:r>
              <a:rPr lang="en-US" sz="2000" dirty="0">
                <a:solidFill>
                  <a:prstClr val="black"/>
                </a:solidFill>
                <a:latin typeface="Arial" pitchFamily="34" charset="0"/>
              </a:rPr>
              <a:t>						</a:t>
            </a:r>
            <a:r>
              <a:rPr lang="en-US" sz="2000" dirty="0" err="1">
                <a:solidFill>
                  <a:prstClr val="black"/>
                </a:solidFill>
              </a:rPr>
              <a:t>Kunci</a:t>
            </a:r>
            <a:r>
              <a:rPr lang="en-US" sz="2000" dirty="0">
                <a:solidFill>
                  <a:prstClr val="black"/>
                </a:solidFill>
              </a:rPr>
              <a:t>: A</a:t>
            </a:r>
          </a:p>
        </p:txBody>
      </p:sp>
      <p:sp>
        <p:nvSpPr>
          <p:cNvPr id="12" name="TextBox 11"/>
          <p:cNvSpPr txBox="1"/>
          <p:nvPr/>
        </p:nvSpPr>
        <p:spPr>
          <a:xfrm>
            <a:off x="395536" y="1628800"/>
            <a:ext cx="8208912" cy="1015663"/>
          </a:xfrm>
          <a:prstGeom prst="rect">
            <a:avLst/>
          </a:prstGeom>
          <a:noFill/>
          <a:ln>
            <a:solidFill>
              <a:schemeClr val="tx1"/>
            </a:solidFill>
          </a:ln>
        </p:spPr>
        <p:txBody>
          <a:bodyPr wrap="square" rtlCol="0">
            <a:spAutoFit/>
          </a:bodyPr>
          <a:lstStyle/>
          <a:p>
            <a:r>
              <a:rPr lang="en-US" sz="2000" b="1" i="1" dirty="0" err="1">
                <a:solidFill>
                  <a:prstClr val="black"/>
                </a:solidFill>
              </a:rPr>
              <a:t>Indikator</a:t>
            </a:r>
            <a:r>
              <a:rPr lang="en-US" sz="2000" b="1" i="1" dirty="0">
                <a:solidFill>
                  <a:prstClr val="black"/>
                </a:solidFill>
              </a:rPr>
              <a:t>:</a:t>
            </a:r>
          </a:p>
          <a:p>
            <a:r>
              <a:rPr lang="en-US" sz="2000" dirty="0" err="1">
                <a:solidFill>
                  <a:prstClr val="black"/>
                </a:solidFill>
              </a:rPr>
              <a:t>Disajikan</a:t>
            </a:r>
            <a:r>
              <a:rPr lang="en-US" sz="2000" dirty="0">
                <a:solidFill>
                  <a:prstClr val="black"/>
                </a:solidFill>
              </a:rPr>
              <a:t> </a:t>
            </a:r>
            <a:r>
              <a:rPr lang="en-US" sz="2000" dirty="0" err="1">
                <a:solidFill>
                  <a:prstClr val="black"/>
                </a:solidFill>
              </a:rPr>
              <a:t>sebuah</a:t>
            </a:r>
            <a:r>
              <a:rPr lang="en-US" sz="2000" dirty="0">
                <a:solidFill>
                  <a:prstClr val="black"/>
                </a:solidFill>
              </a:rPr>
              <a:t> </a:t>
            </a:r>
            <a:r>
              <a:rPr lang="en-US" sz="2000" dirty="0" err="1">
                <a:solidFill>
                  <a:prstClr val="black"/>
                </a:solidFill>
              </a:rPr>
              <a:t>paragraf</a:t>
            </a:r>
            <a:r>
              <a:rPr lang="en-US" sz="2000" dirty="0">
                <a:solidFill>
                  <a:prstClr val="black"/>
                </a:solidFill>
              </a:rPr>
              <a:t>, </a:t>
            </a:r>
            <a:r>
              <a:rPr lang="id-ID" sz="2000" dirty="0">
                <a:solidFill>
                  <a:prstClr val="black"/>
                </a:solidFill>
              </a:rPr>
              <a:t>peserta didik</a:t>
            </a:r>
            <a:r>
              <a:rPr lang="en-US" sz="2000" dirty="0">
                <a:solidFill>
                  <a:prstClr val="black"/>
                </a:solidFill>
              </a:rPr>
              <a:t> </a:t>
            </a:r>
            <a:r>
              <a:rPr lang="en-US" sz="2000" dirty="0" err="1">
                <a:solidFill>
                  <a:prstClr val="black"/>
                </a:solidFill>
              </a:rPr>
              <a:t>dapat</a:t>
            </a:r>
            <a:r>
              <a:rPr lang="en-US" sz="2000" dirty="0">
                <a:solidFill>
                  <a:prstClr val="black"/>
                </a:solidFill>
              </a:rPr>
              <a:t> </a:t>
            </a:r>
            <a:r>
              <a:rPr lang="en-US" sz="2000" dirty="0" err="1">
                <a:solidFill>
                  <a:prstClr val="black"/>
                </a:solidFill>
              </a:rPr>
              <a:t>menemukan</a:t>
            </a:r>
            <a:r>
              <a:rPr lang="en-US" sz="2000" dirty="0">
                <a:solidFill>
                  <a:prstClr val="black"/>
                </a:solidFill>
              </a:rPr>
              <a:t> </a:t>
            </a:r>
            <a:r>
              <a:rPr lang="en-US" sz="2000" dirty="0" err="1">
                <a:solidFill>
                  <a:prstClr val="black"/>
                </a:solidFill>
              </a:rPr>
              <a:t>jenis</a:t>
            </a:r>
            <a:r>
              <a:rPr lang="en-US" sz="2000" dirty="0">
                <a:solidFill>
                  <a:prstClr val="black"/>
                </a:solidFill>
              </a:rPr>
              <a:t> </a:t>
            </a:r>
            <a:r>
              <a:rPr lang="en-US" sz="2000" dirty="0" err="1">
                <a:solidFill>
                  <a:prstClr val="black"/>
                </a:solidFill>
              </a:rPr>
              <a:t>paragraf</a:t>
            </a:r>
            <a:r>
              <a:rPr lang="en-US" sz="2000" dirty="0">
                <a:solidFill>
                  <a:prstClr val="black"/>
                </a:solidFill>
              </a:rPr>
              <a:t> </a:t>
            </a:r>
            <a:r>
              <a:rPr lang="en-US" sz="2000" dirty="0" err="1">
                <a:solidFill>
                  <a:prstClr val="black"/>
                </a:solidFill>
              </a:rPr>
              <a:t>melalui</a:t>
            </a:r>
            <a:r>
              <a:rPr lang="en-US" sz="2000" dirty="0">
                <a:solidFill>
                  <a:prstClr val="black"/>
                </a:solidFill>
              </a:rPr>
              <a:t> </a:t>
            </a:r>
            <a:r>
              <a:rPr lang="en-US" sz="2000" dirty="0" err="1">
                <a:solidFill>
                  <a:prstClr val="black"/>
                </a:solidFill>
              </a:rPr>
              <a:t>kegiatan</a:t>
            </a:r>
            <a:r>
              <a:rPr lang="en-US" sz="2000" dirty="0">
                <a:solidFill>
                  <a:prstClr val="black"/>
                </a:solidFill>
              </a:rPr>
              <a:t> </a:t>
            </a:r>
            <a:r>
              <a:rPr lang="en-US" sz="2000" dirty="0" err="1">
                <a:solidFill>
                  <a:prstClr val="black"/>
                </a:solidFill>
              </a:rPr>
              <a:t>membaca</a:t>
            </a:r>
            <a:r>
              <a:rPr lang="en-US" sz="2000" dirty="0">
                <a:solidFill>
                  <a:prstClr val="black"/>
                </a:solidFill>
              </a:rPr>
              <a:t>.</a:t>
            </a:r>
          </a:p>
        </p:txBody>
      </p:sp>
    </p:spTree>
    <p:extLst>
      <p:ext uri="{BB962C8B-B14F-4D97-AF65-F5344CB8AC3E}">
        <p14:creationId xmlns:p14="http://schemas.microsoft.com/office/powerpoint/2010/main" val="2613438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547664" y="404664"/>
            <a:ext cx="5760640"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10" name="TextBox 9"/>
          <p:cNvSpPr txBox="1"/>
          <p:nvPr/>
        </p:nvSpPr>
        <p:spPr>
          <a:xfrm>
            <a:off x="251520" y="1167135"/>
            <a:ext cx="371088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en-GB"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endPar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endParaRPr>
          </a:p>
        </p:txBody>
      </p:sp>
      <p:sp>
        <p:nvSpPr>
          <p:cNvPr id="11" name="TextBox 10"/>
          <p:cNvSpPr txBox="1"/>
          <p:nvPr/>
        </p:nvSpPr>
        <p:spPr>
          <a:xfrm>
            <a:off x="395536" y="3352800"/>
            <a:ext cx="8208912" cy="3123932"/>
          </a:xfrm>
          <a:prstGeom prst="rect">
            <a:avLst/>
          </a:prstGeom>
          <a:noFill/>
        </p:spPr>
        <p:txBody>
          <a:bodyPr wrap="square" rtlCol="0">
            <a:spAutoFit/>
          </a:bodyPr>
          <a:lstStyle/>
          <a:p>
            <a:pPr algn="just"/>
            <a:r>
              <a:rPr lang="en-US" sz="2000" b="1" i="1" dirty="0" err="1">
                <a:solidFill>
                  <a:prstClr val="black"/>
                </a:solidFill>
              </a:rPr>
              <a:t>Soal</a:t>
            </a:r>
            <a:r>
              <a:rPr lang="en-US" sz="2000" b="1" i="1" dirty="0">
                <a:solidFill>
                  <a:prstClr val="black"/>
                </a:solidFill>
              </a:rPr>
              <a:t>:</a:t>
            </a:r>
          </a:p>
          <a:p>
            <a:pPr algn="just">
              <a:spcBef>
                <a:spcPts val="600"/>
              </a:spcBef>
            </a:pPr>
            <a:r>
              <a:rPr lang="en-US" sz="2200" dirty="0">
                <a:solidFill>
                  <a:srgbClr val="000000"/>
                </a:solidFill>
                <a:latin typeface="Trebuchet MS" pitchFamily="34" charset="0"/>
              </a:rPr>
              <a:t>Rika </a:t>
            </a:r>
            <a:r>
              <a:rPr lang="en-US" sz="2200" dirty="0" err="1">
                <a:solidFill>
                  <a:srgbClr val="000000"/>
                </a:solidFill>
                <a:latin typeface="Trebuchet MS" pitchFamily="34" charset="0"/>
              </a:rPr>
              <a:t>menabung</a:t>
            </a:r>
            <a:r>
              <a:rPr lang="en-US" sz="2200" dirty="0">
                <a:solidFill>
                  <a:srgbClr val="000000"/>
                </a:solidFill>
                <a:latin typeface="Trebuchet MS" pitchFamily="34" charset="0"/>
              </a:rPr>
              <a:t> di Bank </a:t>
            </a:r>
            <a:r>
              <a:rPr lang="en-US" sz="2200" dirty="0" err="1">
                <a:solidFill>
                  <a:srgbClr val="000000"/>
                </a:solidFill>
                <a:latin typeface="Trebuchet MS" pitchFamily="34" charset="0"/>
              </a:rPr>
              <a:t>sebesar</a:t>
            </a:r>
            <a:r>
              <a:rPr lang="en-US" sz="2200" dirty="0">
                <a:solidFill>
                  <a:srgbClr val="000000"/>
                </a:solidFill>
                <a:latin typeface="Trebuchet MS" pitchFamily="34" charset="0"/>
              </a:rPr>
              <a:t> Rp50.000,00 </a:t>
            </a:r>
            <a:r>
              <a:rPr lang="en-US" sz="2200" dirty="0" err="1">
                <a:solidFill>
                  <a:srgbClr val="000000"/>
                </a:solidFill>
                <a:latin typeface="Trebuchet MS" pitchFamily="34" charset="0"/>
              </a:rPr>
              <a:t>dengan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10%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Besar</a:t>
            </a:r>
            <a:r>
              <a:rPr lang="en-US" sz="2200" b="1" dirty="0">
                <a:solidFill>
                  <a:srgbClr val="000000"/>
                </a:solidFill>
                <a:latin typeface="Trebuchet MS" pitchFamily="34" charset="0"/>
              </a:rPr>
              <a:t> </a:t>
            </a:r>
            <a:r>
              <a:rPr lang="en-US" sz="2200" b="1" dirty="0" err="1">
                <a:solidFill>
                  <a:srgbClr val="000000"/>
                </a:solidFill>
                <a:latin typeface="Trebuchet MS" pitchFamily="34" charset="0"/>
              </a:rPr>
              <a:t>tabungan</a:t>
            </a:r>
            <a:r>
              <a:rPr lang="en-US" sz="2200" dirty="0">
                <a:solidFill>
                  <a:srgbClr val="000000"/>
                </a:solidFill>
                <a:latin typeface="Trebuchet MS" pitchFamily="34" charset="0"/>
              </a:rPr>
              <a:t> Rika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adalah</a:t>
            </a:r>
            <a:r>
              <a:rPr lang="en-US" sz="2200" dirty="0">
                <a:solidFill>
                  <a:srgbClr val="000000"/>
                </a:solidFill>
                <a:latin typeface="Trebuchet MS" pitchFamily="34" charset="0"/>
              </a:rPr>
              <a:t> ....</a:t>
            </a:r>
          </a:p>
          <a:p>
            <a:r>
              <a:rPr lang="en-US" sz="2200" dirty="0">
                <a:solidFill>
                  <a:srgbClr val="000000"/>
                </a:solidFill>
                <a:latin typeface="Trebuchet MS" pitchFamily="34" charset="0"/>
              </a:rPr>
              <a:t>        </a:t>
            </a:r>
            <a:r>
              <a:rPr lang="id-ID" sz="2200" dirty="0">
                <a:solidFill>
                  <a:srgbClr val="000000"/>
                </a:solidFill>
                <a:latin typeface="Trebuchet MS" pitchFamily="34" charset="0"/>
              </a:rPr>
              <a:t>A</a:t>
            </a:r>
            <a:r>
              <a:rPr lang="en-US" sz="2200" dirty="0">
                <a:solidFill>
                  <a:srgbClr val="000000"/>
                </a:solidFill>
                <a:latin typeface="Trebuchet MS" pitchFamily="34" charset="0"/>
              </a:rPr>
              <a:t>.  Rp50.500,00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B</a:t>
            </a:r>
            <a:r>
              <a:rPr lang="en-US" sz="2200" dirty="0">
                <a:solidFill>
                  <a:srgbClr val="000000"/>
                </a:solidFill>
                <a:latin typeface="Trebuchet MS" pitchFamily="34" charset="0"/>
              </a:rPr>
              <a:t>.  Rp55.000,00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C</a:t>
            </a:r>
            <a:r>
              <a:rPr lang="en-US" sz="2200" dirty="0">
                <a:solidFill>
                  <a:srgbClr val="000000"/>
                </a:solidFill>
                <a:latin typeface="Trebuchet MS" pitchFamily="34" charset="0"/>
              </a:rPr>
              <a:t>.  Rp60.000,00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D</a:t>
            </a:r>
            <a:r>
              <a:rPr lang="en-US" sz="2200" dirty="0">
                <a:solidFill>
                  <a:srgbClr val="000000"/>
                </a:solidFill>
                <a:latin typeface="Trebuchet MS" pitchFamily="34" charset="0"/>
              </a:rPr>
              <a:t>.  Rp95.000,00</a:t>
            </a:r>
          </a:p>
          <a:p>
            <a:endParaRPr lang="en-US" sz="2000" dirty="0"/>
          </a:p>
          <a:p>
            <a:r>
              <a:rPr lang="en-US" sz="2000" dirty="0">
                <a:solidFill>
                  <a:prstClr val="black"/>
                </a:solidFill>
                <a:latin typeface="Arial" pitchFamily="34" charset="0"/>
              </a:rPr>
              <a:t>					</a:t>
            </a:r>
            <a:r>
              <a:rPr lang="en-US" sz="2000" dirty="0" err="1">
                <a:solidFill>
                  <a:prstClr val="black"/>
                </a:solidFill>
              </a:rPr>
              <a:t>Kunci</a:t>
            </a:r>
            <a:r>
              <a:rPr lang="en-US" sz="2000" dirty="0">
                <a:solidFill>
                  <a:prstClr val="black"/>
                </a:solidFill>
              </a:rPr>
              <a:t>: B</a:t>
            </a:r>
          </a:p>
        </p:txBody>
      </p:sp>
      <p:sp>
        <p:nvSpPr>
          <p:cNvPr id="12" name="TextBox 11"/>
          <p:cNvSpPr txBox="1"/>
          <p:nvPr/>
        </p:nvSpPr>
        <p:spPr>
          <a:xfrm>
            <a:off x="395536" y="1676399"/>
            <a:ext cx="8208912" cy="1754326"/>
          </a:xfrm>
          <a:prstGeom prst="rect">
            <a:avLst/>
          </a:prstGeom>
          <a:noFill/>
          <a:ln>
            <a:solidFill>
              <a:schemeClr val="tx1"/>
            </a:solidFill>
          </a:ln>
        </p:spPr>
        <p:txBody>
          <a:bodyPr wrap="square" rtlCol="0">
            <a:spAutoFit/>
          </a:bodyPr>
          <a:lstStyle/>
          <a:p>
            <a:r>
              <a:rPr lang="en-US" sz="2000" b="1" i="1" dirty="0" err="1">
                <a:solidFill>
                  <a:prstClr val="black"/>
                </a:solidFill>
              </a:rPr>
              <a:t>Indikator</a:t>
            </a:r>
            <a:r>
              <a:rPr lang="en-US" sz="2000" b="1" i="1" dirty="0">
                <a:solidFill>
                  <a:prstClr val="black"/>
                </a:solidFill>
              </a:rPr>
              <a:t>:</a:t>
            </a:r>
          </a:p>
          <a:p>
            <a:r>
              <a:rPr lang="en-US" sz="2200" dirty="0" err="1">
                <a:solidFill>
                  <a:srgbClr val="000000"/>
                </a:solidFill>
                <a:latin typeface="Trebuchet MS" pitchFamily="34" charset="0"/>
              </a:rPr>
              <a:t>Disajikan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mula-mula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Siswa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dapat</a:t>
            </a:r>
            <a:r>
              <a:rPr lang="en-US" sz="2200" dirty="0">
                <a:solidFill>
                  <a:srgbClr val="000000"/>
                </a:solidFill>
                <a:latin typeface="Trebuchet MS" pitchFamily="34" charset="0"/>
              </a:rPr>
              <a:t> </a:t>
            </a:r>
            <a:r>
              <a:rPr lang="en-US" sz="2200" dirty="0" err="1">
                <a:solidFill>
                  <a:srgbClr val="000000"/>
                </a:solidFill>
                <a:latin typeface="Trebuchet MS" pitchFamily="34" charset="0"/>
              </a:rPr>
              <a:t>menentukan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persentase</a:t>
            </a:r>
            <a:r>
              <a:rPr lang="en-US" sz="2200" b="1"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p>
          <a:p>
            <a:endParaRPr lang="en-US" sz="2200" dirty="0">
              <a:solidFill>
                <a:prstClr val="black"/>
              </a:solidFill>
              <a:latin typeface="Trebuchet MS" pitchFamily="34" charset="0"/>
            </a:endParaRPr>
          </a:p>
        </p:txBody>
      </p:sp>
    </p:spTree>
    <p:extLst>
      <p:ext uri="{BB962C8B-B14F-4D97-AF65-F5344CB8AC3E}">
        <p14:creationId xmlns:p14="http://schemas.microsoft.com/office/powerpoint/2010/main" val="2613438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19672" y="404664"/>
            <a:ext cx="5616624"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6" name="TextBox 5"/>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TextBox 7"/>
          <p:cNvSpPr txBox="1"/>
          <p:nvPr/>
        </p:nvSpPr>
        <p:spPr>
          <a:xfrm>
            <a:off x="395536" y="3200400"/>
            <a:ext cx="8496944" cy="2785378"/>
          </a:xfrm>
          <a:prstGeom prst="rect">
            <a:avLst/>
          </a:prstGeom>
          <a:noFill/>
        </p:spPr>
        <p:txBody>
          <a:bodyPr wrap="square" rtlCol="0">
            <a:spAutoFit/>
          </a:bodyPr>
          <a:lstStyle/>
          <a:p>
            <a:pPr algn="just"/>
            <a:r>
              <a:rPr lang="en-US" sz="1900" b="1" i="1" dirty="0" err="1">
                <a:solidFill>
                  <a:prstClr val="black"/>
                </a:solidFill>
                <a:latin typeface="Trebuchet MS" pitchFamily="34" charset="0"/>
              </a:rPr>
              <a:t>Soal</a:t>
            </a:r>
            <a:r>
              <a:rPr lang="en-US" sz="1900" b="1" i="1" dirty="0">
                <a:solidFill>
                  <a:prstClr val="black"/>
                </a:solidFill>
                <a:latin typeface="Trebuchet MS" pitchFamily="34" charset="0"/>
              </a:rPr>
              <a:t>:</a:t>
            </a:r>
          </a:p>
          <a:p>
            <a:r>
              <a:rPr lang="en-US" sz="2200" dirty="0">
                <a:latin typeface="Trebuchet MS" pitchFamily="34" charset="0"/>
              </a:rPr>
              <a:t>Rika </a:t>
            </a:r>
            <a:r>
              <a:rPr lang="en-US" sz="2200" dirty="0" err="1">
                <a:latin typeface="Trebuchet MS" pitchFamily="34" charset="0"/>
              </a:rPr>
              <a:t>menabung</a:t>
            </a:r>
            <a:r>
              <a:rPr lang="en-US" sz="2200" dirty="0">
                <a:latin typeface="Trebuchet MS" pitchFamily="34" charset="0"/>
              </a:rPr>
              <a:t> </a:t>
            </a:r>
            <a:r>
              <a:rPr lang="en-US" sz="2200" dirty="0" err="1">
                <a:latin typeface="Trebuchet MS" pitchFamily="34" charset="0"/>
              </a:rPr>
              <a:t>di</a:t>
            </a:r>
            <a:r>
              <a:rPr lang="en-US" sz="2200" dirty="0">
                <a:latin typeface="Trebuchet MS" pitchFamily="34" charset="0"/>
              </a:rPr>
              <a:t> </a:t>
            </a:r>
            <a:r>
              <a:rPr lang="id-ID" sz="2200" dirty="0">
                <a:latin typeface="Trebuchet MS" pitchFamily="34" charset="0"/>
              </a:rPr>
              <a:t>b</a:t>
            </a:r>
            <a:r>
              <a:rPr lang="en-US" sz="2200" dirty="0" err="1">
                <a:latin typeface="Trebuchet MS" pitchFamily="34" charset="0"/>
              </a:rPr>
              <a:t>ank</a:t>
            </a:r>
            <a:r>
              <a:rPr lang="en-US" sz="2200" dirty="0">
                <a:latin typeface="Trebuchet MS" pitchFamily="34" charset="0"/>
              </a:rPr>
              <a:t> </a:t>
            </a:r>
            <a:r>
              <a:rPr lang="en-US" sz="2200" dirty="0" err="1">
                <a:latin typeface="Trebuchet MS" pitchFamily="34" charset="0"/>
              </a:rPr>
              <a:t>sebesar</a:t>
            </a:r>
            <a:r>
              <a:rPr lang="en-US" sz="2200" dirty="0">
                <a:latin typeface="Trebuchet MS" pitchFamily="34" charset="0"/>
              </a:rPr>
              <a:t> Rp50.000,00</a:t>
            </a:r>
            <a:r>
              <a:rPr lang="id-ID" sz="2200" dirty="0">
                <a:latin typeface="Trebuchet MS" pitchFamily="34" charset="0"/>
              </a:rPr>
              <a:t>.</a:t>
            </a:r>
            <a:r>
              <a:rPr lang="en-US" sz="2200" dirty="0">
                <a:latin typeface="Trebuchet MS" pitchFamily="34" charset="0"/>
              </a:rPr>
              <a:t> </a:t>
            </a:r>
            <a:r>
              <a:rPr lang="id-ID" sz="2200" dirty="0">
                <a:latin typeface="Trebuchet MS" pitchFamily="34" charset="0"/>
              </a:rPr>
              <a:t>P</a:t>
            </a:r>
            <a:r>
              <a:rPr lang="en-US" sz="2200" dirty="0" err="1">
                <a:latin typeface="Trebuchet MS" pitchFamily="34" charset="0"/>
              </a:rPr>
              <a:t>ada</a:t>
            </a:r>
            <a:r>
              <a:rPr lang="en-US" sz="2200" dirty="0">
                <a:latin typeface="Trebuchet MS" pitchFamily="34" charset="0"/>
              </a:rPr>
              <a:t> </a:t>
            </a:r>
            <a:r>
              <a:rPr lang="en-US" sz="2200" dirty="0" err="1">
                <a:latin typeface="Trebuchet MS" pitchFamily="34" charset="0"/>
              </a:rPr>
              <a:t>akhir</a:t>
            </a:r>
            <a:r>
              <a:rPr lang="en-US" sz="2200" dirty="0">
                <a:latin typeface="Trebuchet MS" pitchFamily="34" charset="0"/>
              </a:rPr>
              <a:t> </a:t>
            </a:r>
            <a:r>
              <a:rPr lang="en-US" sz="2200" dirty="0" err="1">
                <a:latin typeface="Trebuchet MS" pitchFamily="34" charset="0"/>
              </a:rPr>
              <a:t>tahun</a:t>
            </a:r>
            <a:r>
              <a:rPr lang="en-US" sz="2200" dirty="0">
                <a:latin typeface="Trebuchet MS" pitchFamily="34" charset="0"/>
              </a:rPr>
              <a:t> </a:t>
            </a:r>
            <a:r>
              <a:rPr lang="id-ID" sz="2200" dirty="0">
                <a:latin typeface="Trebuchet MS" pitchFamily="34" charset="0"/>
              </a:rPr>
              <a:t>jumlah </a:t>
            </a:r>
            <a:r>
              <a:rPr lang="en-US" sz="2200" dirty="0" err="1">
                <a:latin typeface="Trebuchet MS" pitchFamily="34" charset="0"/>
              </a:rPr>
              <a:t>tabungannya</a:t>
            </a:r>
            <a:r>
              <a:rPr lang="en-US" sz="2200" dirty="0">
                <a:latin typeface="Trebuchet MS" pitchFamily="34" charset="0"/>
              </a:rPr>
              <a:t> </a:t>
            </a:r>
            <a:r>
              <a:rPr lang="id-ID" sz="2200" dirty="0">
                <a:latin typeface="Trebuchet MS" pitchFamily="34" charset="0"/>
              </a:rPr>
              <a:t>menjadi </a:t>
            </a:r>
            <a:r>
              <a:rPr lang="en-US" sz="2200" dirty="0">
                <a:latin typeface="Trebuchet MS" pitchFamily="34" charset="0"/>
              </a:rPr>
              <a:t>Rp55.000,00. </a:t>
            </a:r>
            <a:r>
              <a:rPr lang="id-ID" sz="2200" dirty="0">
                <a:latin typeface="Trebuchet MS" pitchFamily="34" charset="0"/>
              </a:rPr>
              <a:t>P</a:t>
            </a:r>
            <a:r>
              <a:rPr lang="en-US" sz="2200" dirty="0" err="1">
                <a:latin typeface="Trebuchet MS" pitchFamily="34" charset="0"/>
              </a:rPr>
              <a:t>ersentase</a:t>
            </a:r>
            <a:r>
              <a:rPr lang="en-US" sz="2200" dirty="0">
                <a:latin typeface="Trebuchet MS" pitchFamily="34" charset="0"/>
              </a:rPr>
              <a:t> </a:t>
            </a:r>
            <a:r>
              <a:rPr lang="en-US" sz="2200" dirty="0" err="1">
                <a:latin typeface="Trebuchet MS" pitchFamily="34" charset="0"/>
              </a:rPr>
              <a:t>bunga</a:t>
            </a:r>
            <a:r>
              <a:rPr lang="en-US" sz="2200" dirty="0">
                <a:latin typeface="Trebuchet MS" pitchFamily="34" charset="0"/>
              </a:rPr>
              <a:t> yang </a:t>
            </a:r>
            <a:r>
              <a:rPr lang="en-US" sz="2200" dirty="0" err="1">
                <a:latin typeface="Trebuchet MS" pitchFamily="34" charset="0"/>
              </a:rPr>
              <a:t>diberikan</a:t>
            </a:r>
            <a:r>
              <a:rPr lang="en-US" sz="2200" dirty="0">
                <a:latin typeface="Trebuchet MS" pitchFamily="34" charset="0"/>
              </a:rPr>
              <a:t> bank </a:t>
            </a:r>
            <a:r>
              <a:rPr lang="en-US" sz="2200" dirty="0" err="1">
                <a:latin typeface="Trebuchet MS" pitchFamily="34" charset="0"/>
              </a:rPr>
              <a:t>dalam</a:t>
            </a:r>
            <a:r>
              <a:rPr lang="en-US" sz="2200" dirty="0">
                <a:latin typeface="Trebuchet MS" pitchFamily="34" charset="0"/>
              </a:rPr>
              <a:t> </a:t>
            </a:r>
            <a:r>
              <a:rPr lang="en-US" sz="2200" dirty="0" err="1">
                <a:latin typeface="Trebuchet MS" pitchFamily="34" charset="0"/>
              </a:rPr>
              <a:t>setahun</a:t>
            </a:r>
            <a:r>
              <a:rPr lang="en-US" sz="2200" dirty="0">
                <a:latin typeface="Trebuchet MS" pitchFamily="34" charset="0"/>
              </a:rPr>
              <a:t> </a:t>
            </a:r>
            <a:r>
              <a:rPr lang="en-US" sz="2200" dirty="0" err="1">
                <a:latin typeface="Trebuchet MS" pitchFamily="34" charset="0"/>
              </a:rPr>
              <a:t>adalah</a:t>
            </a:r>
            <a:r>
              <a:rPr lang="en-US" sz="2200" dirty="0">
                <a:latin typeface="Trebuchet MS" pitchFamily="34" charset="0"/>
              </a:rPr>
              <a:t> ....</a:t>
            </a:r>
          </a:p>
          <a:p>
            <a:r>
              <a:rPr lang="en-US" sz="2200" dirty="0">
                <a:latin typeface="Trebuchet MS" pitchFamily="34" charset="0"/>
              </a:rPr>
              <a:t>        </a:t>
            </a:r>
            <a:r>
              <a:rPr lang="id-ID" sz="2200" dirty="0">
                <a:latin typeface="Trebuchet MS" pitchFamily="34" charset="0"/>
              </a:rPr>
              <a:t>A</a:t>
            </a:r>
            <a:r>
              <a:rPr lang="en-US" sz="2200" dirty="0">
                <a:latin typeface="Trebuchet MS" pitchFamily="34" charset="0"/>
              </a:rPr>
              <a:t>.  8%</a:t>
            </a:r>
          </a:p>
          <a:p>
            <a:r>
              <a:rPr lang="en-US" sz="2200" dirty="0">
                <a:latin typeface="Trebuchet MS" pitchFamily="34" charset="0"/>
              </a:rPr>
              <a:t>        </a:t>
            </a:r>
            <a:r>
              <a:rPr lang="id-ID" sz="2200" dirty="0">
                <a:latin typeface="Trebuchet MS" pitchFamily="34" charset="0"/>
              </a:rPr>
              <a:t>B</a:t>
            </a:r>
            <a:r>
              <a:rPr lang="en-US" sz="2200" dirty="0">
                <a:latin typeface="Trebuchet MS" pitchFamily="34" charset="0"/>
              </a:rPr>
              <a:t>.  10%</a:t>
            </a:r>
          </a:p>
          <a:p>
            <a:r>
              <a:rPr lang="en-US" sz="2200" dirty="0">
                <a:latin typeface="Trebuchet MS" pitchFamily="34" charset="0"/>
              </a:rPr>
              <a:t>        </a:t>
            </a:r>
            <a:r>
              <a:rPr lang="id-ID" sz="2200" dirty="0">
                <a:latin typeface="Trebuchet MS" pitchFamily="34" charset="0"/>
              </a:rPr>
              <a:t>C</a:t>
            </a:r>
            <a:r>
              <a:rPr lang="en-US" sz="2200" dirty="0">
                <a:latin typeface="Trebuchet MS" pitchFamily="34" charset="0"/>
              </a:rPr>
              <a:t>.  12%</a:t>
            </a:r>
          </a:p>
          <a:p>
            <a:r>
              <a:rPr lang="en-US" sz="2200" dirty="0">
                <a:latin typeface="Trebuchet MS" pitchFamily="34" charset="0"/>
              </a:rPr>
              <a:t>        </a:t>
            </a:r>
            <a:r>
              <a:rPr lang="id-ID" sz="2200" dirty="0">
                <a:latin typeface="Trebuchet MS" pitchFamily="34" charset="0"/>
              </a:rPr>
              <a:t>D</a:t>
            </a:r>
            <a:r>
              <a:rPr lang="en-US" sz="2200" dirty="0">
                <a:latin typeface="Trebuchet MS" pitchFamily="34" charset="0"/>
              </a:rPr>
              <a:t>.  15% </a:t>
            </a:r>
            <a:r>
              <a:rPr lang="en-US" sz="2200" dirty="0">
                <a:solidFill>
                  <a:prstClr val="black"/>
                </a:solidFill>
                <a:latin typeface="Trebuchet MS" pitchFamily="34" charset="0"/>
              </a:rPr>
              <a:t>	</a:t>
            </a:r>
            <a:r>
              <a:rPr lang="en-US" sz="2400" dirty="0">
                <a:solidFill>
                  <a:prstClr val="black"/>
                </a:solidFill>
                <a:latin typeface="Trebuchet MS" pitchFamily="34" charset="0"/>
              </a:rPr>
              <a:t>	</a:t>
            </a:r>
            <a:r>
              <a:rPr lang="en-US" sz="1900" dirty="0">
                <a:solidFill>
                  <a:prstClr val="black"/>
                </a:solidFill>
                <a:latin typeface="Trebuchet MS" pitchFamily="34" charset="0"/>
              </a:rPr>
              <a:t>			</a:t>
            </a:r>
          </a:p>
        </p:txBody>
      </p:sp>
      <p:sp>
        <p:nvSpPr>
          <p:cNvPr id="9" name="TextBox 8"/>
          <p:cNvSpPr txBox="1"/>
          <p:nvPr/>
        </p:nvSpPr>
        <p:spPr>
          <a:xfrm>
            <a:off x="395536" y="1628800"/>
            <a:ext cx="8208912" cy="1415772"/>
          </a:xfrm>
          <a:prstGeom prst="rect">
            <a:avLst/>
          </a:prstGeom>
          <a:noFill/>
          <a:ln>
            <a:solidFill>
              <a:schemeClr val="tx1"/>
            </a:solidFill>
          </a:ln>
        </p:spPr>
        <p:txBody>
          <a:bodyPr wrap="square" rtlCol="0">
            <a:spAutoFit/>
          </a:bodyPr>
          <a:lstStyle/>
          <a:p>
            <a:r>
              <a:rPr lang="en-US" sz="2000" b="1" i="1" dirty="0" err="1">
                <a:solidFill>
                  <a:prstClr val="black"/>
                </a:solidFill>
                <a:latin typeface="Trebuchet MS" pitchFamily="34" charset="0"/>
              </a:rPr>
              <a:t>Indikator</a:t>
            </a:r>
            <a:r>
              <a:rPr lang="en-US" sz="2000" b="1" i="1" dirty="0">
                <a:solidFill>
                  <a:prstClr val="black"/>
                </a:solidFill>
                <a:latin typeface="Trebuchet MS" pitchFamily="34" charset="0"/>
              </a:rPr>
              <a:t>:</a:t>
            </a:r>
          </a:p>
          <a:p>
            <a:r>
              <a:rPr lang="en-US" sz="2200" dirty="0" err="1">
                <a:solidFill>
                  <a:srgbClr val="000000"/>
                </a:solidFill>
                <a:latin typeface="Trebuchet MS" pitchFamily="34" charset="0"/>
              </a:rPr>
              <a:t>Disajikan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mula-mula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Siswa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dapat</a:t>
            </a:r>
            <a:r>
              <a:rPr lang="en-US" sz="2200" dirty="0">
                <a:solidFill>
                  <a:srgbClr val="000000"/>
                </a:solidFill>
                <a:latin typeface="Trebuchet MS" pitchFamily="34" charset="0"/>
              </a:rPr>
              <a:t> </a:t>
            </a:r>
            <a:r>
              <a:rPr lang="en-US" sz="2200" dirty="0" err="1">
                <a:solidFill>
                  <a:srgbClr val="000000"/>
                </a:solidFill>
                <a:latin typeface="Trebuchet MS" pitchFamily="34" charset="0"/>
              </a:rPr>
              <a:t>menentukan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persentase</a:t>
            </a:r>
            <a:r>
              <a:rPr lang="en-US" sz="2200" b="1"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endParaRPr lang="en-US" sz="2200" dirty="0">
              <a:solidFill>
                <a:prstClr val="black"/>
              </a:solidFill>
              <a:latin typeface="Trebuchet MS" pitchFamily="34" charset="0"/>
            </a:endParaRPr>
          </a:p>
        </p:txBody>
      </p:sp>
    </p:spTree>
    <p:extLst>
      <p:ext uri="{BB962C8B-B14F-4D97-AF65-F5344CB8AC3E}">
        <p14:creationId xmlns:p14="http://schemas.microsoft.com/office/powerpoint/2010/main" val="10832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467544" y="1311151"/>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7" name="Text Box 7"/>
          <p:cNvSpPr txBox="1">
            <a:spLocks noChangeArrowheads="1"/>
          </p:cNvSpPr>
          <p:nvPr/>
        </p:nvSpPr>
        <p:spPr bwMode="auto">
          <a:xfrm>
            <a:off x="395535" y="1905000"/>
            <a:ext cx="8424937" cy="381642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88900"/>
            <a:r>
              <a:rPr lang="id-ID" sz="2200" dirty="0">
                <a:solidFill>
                  <a:prstClr val="black"/>
                </a:solidFill>
                <a:latin typeface="Trebuchet MS" pitchFamily="34" charset="0"/>
              </a:rPr>
              <a:t>Penduduk suatu kota terdiri beragam agama, suku bangsa maupun adat istiadat.  Akan tetapi mereka dapat hidup berdampingan dengan damai dan mengedepankan persamaan sehingga melahirkan budaya baru tanpa menghilangkan ciri khas masing-masing.  Proses asosiatif yang dilakukan penduduk kota tersebut merupakan bentuk...</a:t>
            </a:r>
            <a:r>
              <a:rPr lang="en-US" sz="2200" dirty="0">
                <a:solidFill>
                  <a:prstClr val="black"/>
                </a:solidFill>
                <a:latin typeface="Trebuchet MS" pitchFamily="34" charset="0"/>
              </a:rPr>
              <a:t>.</a:t>
            </a:r>
            <a:endParaRPr lang="id-ID" sz="2200" dirty="0">
              <a:solidFill>
                <a:prstClr val="black"/>
              </a:solidFill>
              <a:latin typeface="Trebuchet MS" pitchFamily="34" charset="0"/>
            </a:endParaRPr>
          </a:p>
          <a:p>
            <a:pPr marL="603250" lvl="1" indent="-514350">
              <a:buFont typeface="+mj-lt"/>
              <a:buAutoNum type="alphaUcPeriod"/>
            </a:pPr>
            <a:r>
              <a:rPr lang="en-US" sz="2200" dirty="0" err="1">
                <a:solidFill>
                  <a:prstClr val="black"/>
                </a:solidFill>
                <a:latin typeface="Trebuchet MS" pitchFamily="34" charset="0"/>
              </a:rPr>
              <a:t>urbanisasi</a:t>
            </a:r>
            <a:endParaRPr lang="id-ID" sz="2200" dirty="0">
              <a:solidFill>
                <a:prstClr val="black"/>
              </a:solidFill>
              <a:latin typeface="Trebuchet MS" pitchFamily="34" charset="0"/>
            </a:endParaRPr>
          </a:p>
          <a:p>
            <a:pPr marL="603250" lvl="1" indent="-514350">
              <a:buFont typeface="+mj-lt"/>
              <a:buAutoNum type="alphaUcPeriod"/>
            </a:pPr>
            <a:r>
              <a:rPr lang="id-ID" sz="2200" dirty="0">
                <a:solidFill>
                  <a:prstClr val="black"/>
                </a:solidFill>
                <a:latin typeface="Trebuchet MS" pitchFamily="34" charset="0"/>
              </a:rPr>
              <a:t>asimilasi</a:t>
            </a:r>
          </a:p>
          <a:p>
            <a:pPr marL="603250" lvl="1" indent="-514350">
              <a:buFont typeface="+mj-lt"/>
              <a:buAutoNum type="alphaUcPeriod"/>
            </a:pPr>
            <a:r>
              <a:rPr lang="id-ID" sz="2200" dirty="0">
                <a:solidFill>
                  <a:prstClr val="black"/>
                </a:solidFill>
                <a:latin typeface="Trebuchet MS" pitchFamily="34" charset="0"/>
              </a:rPr>
              <a:t>akomodasi</a:t>
            </a:r>
          </a:p>
          <a:p>
            <a:pPr marL="603250" lvl="1" indent="-514350">
              <a:buFont typeface="+mj-lt"/>
              <a:buAutoNum type="alphaUcPeriod"/>
            </a:pPr>
            <a:r>
              <a:rPr lang="id-ID" sz="2200" dirty="0">
                <a:solidFill>
                  <a:prstClr val="black"/>
                </a:solidFill>
                <a:latin typeface="Trebuchet MS" pitchFamily="34" charset="0"/>
              </a:rPr>
              <a:t>akulturasi</a:t>
            </a:r>
          </a:p>
          <a:p>
            <a:pPr marL="603250" lvl="1" indent="-514350">
              <a:buFont typeface="+mj-lt"/>
              <a:buAutoNum type="alphaUcPeriod"/>
            </a:pPr>
            <a:r>
              <a:rPr lang="en-US" sz="2200" dirty="0">
                <a:solidFill>
                  <a:prstClr val="black"/>
                </a:solidFill>
                <a:latin typeface="Trebuchet MS" pitchFamily="34" charset="0"/>
              </a:rPr>
              <a:t>a</a:t>
            </a:r>
            <a:r>
              <a:rPr lang="id-ID" sz="2200" dirty="0">
                <a:solidFill>
                  <a:prstClr val="black"/>
                </a:solidFill>
                <a:latin typeface="Trebuchet MS" pitchFamily="34" charset="0"/>
              </a:rPr>
              <a:t>daptasi</a:t>
            </a:r>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
        <p:nvSpPr>
          <p:cNvPr id="2" name="TextBox 1"/>
          <p:cNvSpPr txBox="1"/>
          <p:nvPr/>
        </p:nvSpPr>
        <p:spPr>
          <a:xfrm>
            <a:off x="6875739" y="5507945"/>
            <a:ext cx="1224136" cy="369332"/>
          </a:xfrm>
          <a:prstGeom prst="rect">
            <a:avLst/>
          </a:prstGeom>
          <a:noFill/>
        </p:spPr>
        <p:txBody>
          <a:bodyPr wrap="square" rtlCol="0">
            <a:spAutoFit/>
          </a:bodyPr>
          <a:lstStyle/>
          <a:p>
            <a:r>
              <a:rPr lang="id-ID" dirty="0">
                <a:solidFill>
                  <a:prstClr val="black"/>
                </a:solidFill>
              </a:rPr>
              <a:t>Kunci: D</a:t>
            </a:r>
          </a:p>
        </p:txBody>
      </p:sp>
    </p:spTree>
    <p:extLst>
      <p:ext uri="{BB962C8B-B14F-4D97-AF65-F5344CB8AC3E}">
        <p14:creationId xmlns:p14="http://schemas.microsoft.com/office/powerpoint/2010/main" val="118786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1383159"/>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 Box 7"/>
          <p:cNvSpPr txBox="1">
            <a:spLocks noChangeArrowheads="1"/>
          </p:cNvSpPr>
          <p:nvPr/>
        </p:nvSpPr>
        <p:spPr bwMode="auto">
          <a:xfrm>
            <a:off x="395535" y="1988835"/>
            <a:ext cx="8424937" cy="381642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88900"/>
            <a:r>
              <a:rPr lang="id-ID" sz="2200" dirty="0">
                <a:solidFill>
                  <a:prstClr val="black"/>
                </a:solidFill>
                <a:latin typeface="Trebuchet MS" pitchFamily="34" charset="0"/>
              </a:rPr>
              <a:t>Penduduk suatu kota terdiri beragam agama, suku bangsa maupun adat istiadat.  Akan tetapi mereka dapat hidup berdampingan dengan damai dan mengedepankan persamaan sehingga melahirkan budaya baru tanpa menghilangkan ciri khas masing-masing.  Proses asosiatif yang dilakukan penduduk kota tersebut merupakan bentuk...</a:t>
            </a:r>
            <a:r>
              <a:rPr lang="en-US" sz="2200" dirty="0">
                <a:solidFill>
                  <a:prstClr val="black"/>
                </a:solidFill>
                <a:latin typeface="Trebuchet MS" pitchFamily="34" charset="0"/>
              </a:rPr>
              <a:t>.</a:t>
            </a:r>
            <a:endParaRPr lang="id-ID" sz="2200" dirty="0">
              <a:solidFill>
                <a:prstClr val="black"/>
              </a:solidFill>
              <a:latin typeface="Trebuchet MS" pitchFamily="34" charset="0"/>
            </a:endParaRPr>
          </a:p>
          <a:p>
            <a:pPr marL="603250" lvl="1" indent="-514350">
              <a:buFont typeface="+mj-lt"/>
              <a:buAutoNum type="alphaUcPeriod"/>
            </a:pPr>
            <a:r>
              <a:rPr lang="en-US" sz="2200" dirty="0" err="1">
                <a:solidFill>
                  <a:prstClr val="black"/>
                </a:solidFill>
                <a:latin typeface="Trebuchet MS" pitchFamily="34" charset="0"/>
              </a:rPr>
              <a:t>sosialisasi</a:t>
            </a:r>
            <a:endParaRPr lang="id-ID" sz="2200" dirty="0">
              <a:solidFill>
                <a:prstClr val="black"/>
              </a:solidFill>
              <a:latin typeface="Trebuchet MS" pitchFamily="34" charset="0"/>
            </a:endParaRPr>
          </a:p>
          <a:p>
            <a:pPr marL="603250" lvl="1" indent="-514350">
              <a:buFont typeface="+mj-lt"/>
              <a:buAutoNum type="alphaUcPeriod"/>
            </a:pPr>
            <a:r>
              <a:rPr lang="id-ID" sz="2200" dirty="0">
                <a:solidFill>
                  <a:prstClr val="black"/>
                </a:solidFill>
                <a:latin typeface="Trebuchet MS" pitchFamily="34" charset="0"/>
              </a:rPr>
              <a:t>asimilasi</a:t>
            </a:r>
          </a:p>
          <a:p>
            <a:pPr marL="603250" lvl="1" indent="-514350">
              <a:buFont typeface="+mj-lt"/>
              <a:buAutoNum type="alphaUcPeriod"/>
            </a:pPr>
            <a:r>
              <a:rPr lang="id-ID" sz="2200" dirty="0">
                <a:solidFill>
                  <a:prstClr val="black"/>
                </a:solidFill>
                <a:latin typeface="Trebuchet MS" pitchFamily="34" charset="0"/>
              </a:rPr>
              <a:t>akomodasi</a:t>
            </a:r>
          </a:p>
          <a:p>
            <a:pPr marL="603250" lvl="1" indent="-514350">
              <a:buFont typeface="+mj-lt"/>
              <a:buAutoNum type="alphaUcPeriod"/>
            </a:pPr>
            <a:r>
              <a:rPr lang="id-ID" sz="2200" dirty="0">
                <a:solidFill>
                  <a:prstClr val="black"/>
                </a:solidFill>
                <a:latin typeface="Trebuchet MS" pitchFamily="34" charset="0"/>
              </a:rPr>
              <a:t>akulturasi</a:t>
            </a:r>
          </a:p>
          <a:p>
            <a:pPr marL="603250" lvl="1" indent="-514350">
              <a:buFont typeface="+mj-lt"/>
              <a:buAutoNum type="alphaUcPeriod"/>
            </a:pPr>
            <a:r>
              <a:rPr lang="en-US" sz="2200" dirty="0">
                <a:solidFill>
                  <a:prstClr val="black"/>
                </a:solidFill>
                <a:latin typeface="Trebuchet MS" pitchFamily="34" charset="0"/>
              </a:rPr>
              <a:t>a</a:t>
            </a:r>
            <a:r>
              <a:rPr lang="id-ID" sz="2200" dirty="0">
                <a:solidFill>
                  <a:prstClr val="black"/>
                </a:solidFill>
                <a:latin typeface="Trebuchet MS" pitchFamily="34" charset="0"/>
              </a:rPr>
              <a:t>daptasi</a:t>
            </a:r>
            <a:r>
              <a:rPr lang="en-US" sz="2200" dirty="0">
                <a:solidFill>
                  <a:prstClr val="black"/>
                </a:solidFill>
                <a:latin typeface="Trebuchet MS" pitchFamily="34" charset="0"/>
              </a:rPr>
              <a:t>					</a:t>
            </a:r>
            <a:r>
              <a:rPr lang="en-US" sz="2200" dirty="0" err="1">
                <a:solidFill>
                  <a:prstClr val="black"/>
                </a:solidFill>
                <a:latin typeface="Trebuchet MS" pitchFamily="34" charset="0"/>
              </a:rPr>
              <a:t>Kunci</a:t>
            </a:r>
            <a:r>
              <a:rPr lang="en-US" sz="2200" dirty="0">
                <a:solidFill>
                  <a:prstClr val="black"/>
                </a:solidFill>
                <a:latin typeface="Trebuchet MS" pitchFamily="34" charset="0"/>
              </a:rPr>
              <a:t>: D</a:t>
            </a:r>
            <a:endParaRPr lang="id-ID" sz="2200" dirty="0">
              <a:solidFill>
                <a:prstClr val="black"/>
              </a:solidFill>
              <a:latin typeface="Trebuchet MS" pitchFamily="34" charset="0"/>
            </a:endParaRPr>
          </a:p>
        </p:txBody>
      </p:sp>
      <p:sp>
        <p:nvSpPr>
          <p:cNvPr id="8"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Tree>
    <p:extLst>
      <p:ext uri="{BB962C8B-B14F-4D97-AF65-F5344CB8AC3E}">
        <p14:creationId xmlns:p14="http://schemas.microsoft.com/office/powerpoint/2010/main" val="1770344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467544" y="1311151"/>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7" name="Text Box 7"/>
          <p:cNvSpPr txBox="1">
            <a:spLocks noChangeArrowheads="1"/>
          </p:cNvSpPr>
          <p:nvPr/>
        </p:nvSpPr>
        <p:spPr bwMode="auto">
          <a:xfrm>
            <a:off x="395535" y="2060848"/>
            <a:ext cx="8424937" cy="317009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273050" indent="-273050">
              <a:spcBef>
                <a:spcPct val="50000"/>
              </a:spcBef>
            </a:pPr>
            <a:r>
              <a:rPr lang="id-ID" sz="2000" dirty="0">
                <a:latin typeface="Times New Roman" panose="02020603050405020304" pitchFamily="18" charset="0"/>
                <a:cs typeface="Times New Roman" panose="02020603050405020304" pitchFamily="18" charset="0"/>
              </a:rPr>
              <a:t>1</a:t>
            </a:r>
            <a:r>
              <a:rPr lang="id-ID" sz="24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Berdasarkan jenis makanannya, kucing, anjing, dan harimau dikelompokkan ke dalam </a:t>
            </a:r>
            <a:r>
              <a:rPr lang="en-US" sz="2200" dirty="0">
                <a:latin typeface="Trebuchet MS" pitchFamily="34" charset="0"/>
                <a:cs typeface="Times New Roman" panose="02020603050405020304" pitchFamily="18" charset="0"/>
              </a:rPr>
              <a:t>….</a:t>
            </a: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A</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herbivora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B</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 karnivora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C</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omnivora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D</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mamalia</a:t>
            </a:r>
            <a:endParaRPr lang="en-US" sz="2200" dirty="0">
              <a:latin typeface="Trebuchet MS" pitchFamily="34" charset="0"/>
              <a:cs typeface="Times New Roman" panose="02020603050405020304" pitchFamily="18" charset="0"/>
            </a:endParaRPr>
          </a:p>
          <a:p>
            <a:pPr marL="603250" lvl="1" indent="-514350"/>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
        <p:nvSpPr>
          <p:cNvPr id="2" name="TextBox 1"/>
          <p:cNvSpPr txBox="1"/>
          <p:nvPr/>
        </p:nvSpPr>
        <p:spPr>
          <a:xfrm>
            <a:off x="6875739" y="5507945"/>
            <a:ext cx="1224136" cy="369332"/>
          </a:xfrm>
          <a:prstGeom prst="rect">
            <a:avLst/>
          </a:prstGeom>
          <a:noFill/>
        </p:spPr>
        <p:txBody>
          <a:bodyPr wrap="square" rtlCol="0">
            <a:spAutoFit/>
          </a:bodyPr>
          <a:lstStyle/>
          <a:p>
            <a:r>
              <a:rPr lang="id-ID" dirty="0">
                <a:solidFill>
                  <a:prstClr val="black"/>
                </a:solidFill>
              </a:rPr>
              <a:t>Kunci: D</a:t>
            </a:r>
          </a:p>
        </p:txBody>
      </p:sp>
    </p:spTree>
    <p:extLst>
      <p:ext uri="{BB962C8B-B14F-4D97-AF65-F5344CB8AC3E}">
        <p14:creationId xmlns:p14="http://schemas.microsoft.com/office/powerpoint/2010/main" val="118786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1383159"/>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 Box 7"/>
          <p:cNvSpPr txBox="1">
            <a:spLocks noChangeArrowheads="1"/>
          </p:cNvSpPr>
          <p:nvPr/>
        </p:nvSpPr>
        <p:spPr bwMode="auto">
          <a:xfrm>
            <a:off x="395535" y="1988835"/>
            <a:ext cx="8424937" cy="317009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273050" indent="-273050">
              <a:spcBef>
                <a:spcPct val="50000"/>
              </a:spcBef>
            </a:pPr>
            <a:r>
              <a:rPr lang="id-ID" sz="2000" dirty="0">
                <a:latin typeface="Times New Roman" panose="02020603050405020304" pitchFamily="18" charset="0"/>
                <a:cs typeface="Times New Roman" panose="02020603050405020304" pitchFamily="18" charset="0"/>
              </a:rPr>
              <a:t>1</a:t>
            </a:r>
            <a:r>
              <a:rPr lang="id-ID" sz="24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Berdasarkan jenis makanannya, kucing, anjing, dan kambing berturut-turut dikelompokkan ke dalam </a:t>
            </a:r>
            <a:r>
              <a:rPr lang="en-US" sz="2200" b="1" dirty="0">
                <a:latin typeface="Trebuchet MS" pitchFamily="34" charset="0"/>
                <a:cs typeface="Times New Roman" panose="02020603050405020304" pitchFamily="18" charset="0"/>
              </a:rPr>
              <a:t>….</a:t>
            </a: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A</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herbivora, herbivora, dan karnivora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B</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 herbivora, karnivora, dan omnivora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C</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karnivora, karnivora, dan herbivora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D</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karnivora, karnivora, dan omnivora</a:t>
            </a:r>
            <a:r>
              <a:rPr lang="en-US" sz="2200" b="1" dirty="0">
                <a:solidFill>
                  <a:prstClr val="black"/>
                </a:solidFill>
                <a:latin typeface="Trebuchet MS" pitchFamily="34" charset="0"/>
              </a:rPr>
              <a:t>	</a:t>
            </a:r>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8"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Tree>
    <p:extLst>
      <p:ext uri="{BB962C8B-B14F-4D97-AF65-F5344CB8AC3E}">
        <p14:creationId xmlns:p14="http://schemas.microsoft.com/office/powerpoint/2010/main" val="1770344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237059"/>
            <a:ext cx="6264696" cy="743669"/>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Setiap soal harus mempunyai satu jawaban yang benar</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atau yang paling benar</a:t>
            </a:r>
          </a:p>
        </p:txBody>
      </p:sp>
      <p:sp>
        <p:nvSpPr>
          <p:cNvPr id="9" name="TextBox 8"/>
          <p:cNvSpPr txBox="1"/>
          <p:nvPr/>
        </p:nvSpPr>
        <p:spPr>
          <a:xfrm>
            <a:off x="395536"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Content Placeholder 2"/>
          <p:cNvSpPr txBox="1">
            <a:spLocks/>
          </p:cNvSpPr>
          <p:nvPr/>
        </p:nvSpPr>
        <p:spPr>
          <a:xfrm>
            <a:off x="457200" y="1916833"/>
            <a:ext cx="8229600" cy="3960440"/>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400" dirty="0">
                <a:solidFill>
                  <a:prstClr val="black"/>
                </a:solidFill>
                <a:latin typeface="Trebuchet MS" pitchFamily="34" charset="0"/>
              </a:rPr>
              <a:t>Bila diketahui  nomor atom X=11, dan Y = 17, bila X dan Y berikatan membentuk senyawa  XY,maka jenis ikatan yang terjadi adalah ....</a:t>
            </a:r>
          </a:p>
          <a:p>
            <a:pPr marL="514350" indent="-514350" algn="just">
              <a:buFont typeface="Arial" pitchFamily="34" charset="0"/>
              <a:buAutoNum type="alphaUcPeriod"/>
            </a:pPr>
            <a:r>
              <a:rPr lang="id-ID" sz="2400" dirty="0">
                <a:solidFill>
                  <a:prstClr val="black"/>
                </a:solidFill>
                <a:latin typeface="Trebuchet MS" pitchFamily="34" charset="0"/>
              </a:rPr>
              <a:t>Ion</a:t>
            </a:r>
          </a:p>
          <a:p>
            <a:pPr marL="514350" indent="-514350" algn="just">
              <a:buFont typeface="Arial" pitchFamily="34" charset="0"/>
              <a:buAutoNum type="alphaUcPeriod"/>
            </a:pPr>
            <a:r>
              <a:rPr lang="id-ID" sz="2400" dirty="0">
                <a:solidFill>
                  <a:prstClr val="black"/>
                </a:solidFill>
                <a:latin typeface="Trebuchet MS" pitchFamily="34" charset="0"/>
              </a:rPr>
              <a:t>Elektrovalen</a:t>
            </a:r>
          </a:p>
          <a:p>
            <a:pPr marL="514350" indent="-514350" algn="just">
              <a:buFont typeface="Arial" pitchFamily="34" charset="0"/>
              <a:buAutoNum type="alphaUcPeriod"/>
            </a:pPr>
            <a:r>
              <a:rPr lang="id-ID" sz="2400" dirty="0">
                <a:solidFill>
                  <a:prstClr val="black"/>
                </a:solidFill>
                <a:latin typeface="Trebuchet MS" pitchFamily="34" charset="0"/>
              </a:rPr>
              <a:t>Kovalen</a:t>
            </a:r>
          </a:p>
          <a:p>
            <a:pPr marL="514350" indent="-514350" algn="just">
              <a:buFont typeface="Arial" pitchFamily="34" charset="0"/>
              <a:buAutoNum type="alphaUcPeriod"/>
            </a:pPr>
            <a:r>
              <a:rPr lang="id-ID" sz="2400" dirty="0">
                <a:solidFill>
                  <a:prstClr val="black"/>
                </a:solidFill>
                <a:latin typeface="Trebuchet MS" pitchFamily="34" charset="0"/>
              </a:rPr>
              <a:t>Kovalen koordinasi</a:t>
            </a:r>
          </a:p>
          <a:p>
            <a:pPr marL="514350" indent="-514350" algn="just">
              <a:buFont typeface="Arial" pitchFamily="34" charset="0"/>
              <a:buAutoNum type="alphaUcPeriod"/>
            </a:pPr>
            <a:r>
              <a:rPr lang="id-ID" sz="2400" dirty="0">
                <a:solidFill>
                  <a:prstClr val="black"/>
                </a:solidFill>
                <a:latin typeface="Trebuchet MS" pitchFamily="34" charset="0"/>
              </a:rPr>
              <a:t>Kovalen polar  </a:t>
            </a:r>
          </a:p>
          <a:p>
            <a:pPr marL="514350" indent="-514350" algn="just">
              <a:buFont typeface="Arial" pitchFamily="34" charset="0"/>
              <a:buAutoNum type="alphaUcPeriod"/>
            </a:pPr>
            <a:endParaRPr lang="id-ID" sz="2400" dirty="0">
              <a:solidFill>
                <a:prstClr val="black"/>
              </a:solidFill>
              <a:latin typeface="Trebuchet MS" pitchFamily="34" charset="0"/>
            </a:endParaRPr>
          </a:p>
          <a:p>
            <a:pPr marL="0" indent="0" algn="just">
              <a:buFont typeface="Arial" pitchFamily="34" charset="0"/>
              <a:buNone/>
            </a:pPr>
            <a:r>
              <a:rPr lang="id-ID" sz="2400" dirty="0">
                <a:solidFill>
                  <a:prstClr val="black"/>
                </a:solidFill>
                <a:latin typeface="Trebuchet MS" pitchFamily="34" charset="0"/>
              </a:rPr>
              <a:t>						</a:t>
            </a:r>
          </a:p>
        </p:txBody>
      </p:sp>
      <p:sp>
        <p:nvSpPr>
          <p:cNvPr id="2" name="TextBox 1"/>
          <p:cNvSpPr txBox="1"/>
          <p:nvPr/>
        </p:nvSpPr>
        <p:spPr>
          <a:xfrm>
            <a:off x="6660232" y="5373216"/>
            <a:ext cx="1728192" cy="369332"/>
          </a:xfrm>
          <a:prstGeom prst="rect">
            <a:avLst/>
          </a:prstGeom>
          <a:noFill/>
        </p:spPr>
        <p:txBody>
          <a:bodyPr wrap="square" rtlCol="0">
            <a:spAutoFit/>
          </a:bodyPr>
          <a:lstStyle/>
          <a:p>
            <a:r>
              <a:rPr lang="id-ID" dirty="0">
                <a:solidFill>
                  <a:prstClr val="black"/>
                </a:solidFill>
              </a:rPr>
              <a:t>Kunci: A dan B</a:t>
            </a:r>
          </a:p>
        </p:txBody>
      </p:sp>
    </p:spTree>
    <p:extLst>
      <p:ext uri="{BB962C8B-B14F-4D97-AF65-F5344CB8AC3E}">
        <p14:creationId xmlns:p14="http://schemas.microsoft.com/office/powerpoint/2010/main" val="256926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2195736" y="404664"/>
            <a:ext cx="4464496" cy="527645"/>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Pengertian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Konsep</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5" name="Rectangle 1"/>
          <p:cNvSpPr>
            <a:spLocks noChangeArrowheads="1"/>
          </p:cNvSpPr>
          <p:nvPr/>
        </p:nvSpPr>
        <p:spPr bwMode="auto">
          <a:xfrm>
            <a:off x="250825" y="1301854"/>
            <a:ext cx="8642350" cy="4293483"/>
          </a:xfrm>
          <a:prstGeom prst="rect">
            <a:avLst/>
          </a:prstGeom>
          <a:noFill/>
          <a:ln w="9525">
            <a:noFill/>
            <a:miter lim="800000"/>
            <a:headEnd/>
            <a:tailEnd/>
          </a:ln>
        </p:spPr>
        <p:txBody>
          <a:bodyPr>
            <a:spAutoFit/>
          </a:bodyPr>
          <a:lstStyle/>
          <a:p>
            <a:pPr marL="457200" indent="-457200">
              <a:spcBef>
                <a:spcPts val="600"/>
              </a:spcBef>
              <a:buFont typeface="Wingdings" pitchFamily="2" charset="2"/>
              <a:buChar char="q"/>
            </a:pPr>
            <a:r>
              <a:rPr lang="en-US" sz="2300" dirty="0">
                <a:solidFill>
                  <a:prstClr val="black"/>
                </a:solidFill>
                <a:latin typeface="Trebuchet MS" pitchFamily="34" charset="0"/>
              </a:rPr>
              <a:t>Shoal </a:t>
            </a:r>
            <a:r>
              <a:rPr lang="en-US" sz="2300" dirty="0" err="1">
                <a:solidFill>
                  <a:prstClr val="black"/>
                </a:solidFill>
                <a:latin typeface="Trebuchet MS" pitchFamily="34" charset="0"/>
              </a:rPr>
              <a:t>bentuk</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ganda</a:t>
            </a:r>
            <a:r>
              <a:rPr lang="en-US" sz="2300" dirty="0">
                <a:solidFill>
                  <a:prstClr val="black"/>
                </a:solidFill>
                <a:latin typeface="Trebuchet MS" pitchFamily="34" charset="0"/>
              </a:rPr>
              <a:t> </a:t>
            </a:r>
            <a:r>
              <a:rPr lang="en-US" sz="2300" dirty="0" err="1">
                <a:solidFill>
                  <a:prstClr val="black"/>
                </a:solidFill>
                <a:latin typeface="Trebuchet MS" pitchFamily="34" charset="0"/>
              </a:rPr>
              <a:t>adalah</a:t>
            </a:r>
            <a:r>
              <a:rPr lang="en-US" sz="2300" dirty="0">
                <a:solidFill>
                  <a:prstClr val="black"/>
                </a:solidFill>
                <a:latin typeface="Trebuchet MS" pitchFamily="34" charset="0"/>
              </a:rPr>
              <a:t> </a:t>
            </a:r>
            <a:r>
              <a:rPr lang="en-US" sz="2300" dirty="0" err="1">
                <a:solidFill>
                  <a:prstClr val="black"/>
                </a:solidFill>
                <a:latin typeface="Trebuchet MS" pitchFamily="34" charset="0"/>
              </a:rPr>
              <a:t>soal</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jawabannya</a:t>
            </a:r>
            <a:r>
              <a:rPr lang="en-US" sz="2300" dirty="0">
                <a:solidFill>
                  <a:prstClr val="black"/>
                </a:solidFill>
                <a:latin typeface="Trebuchet MS" pitchFamily="34" charset="0"/>
              </a:rPr>
              <a:t> </a:t>
            </a:r>
            <a:r>
              <a:rPr lang="en-US" sz="2300" dirty="0" err="1">
                <a:solidFill>
                  <a:prstClr val="black"/>
                </a:solidFill>
                <a:latin typeface="Trebuchet MS" pitchFamily="34" charset="0"/>
              </a:rPr>
              <a:t>dipilih</a:t>
            </a:r>
            <a:r>
              <a:rPr lang="en-US" sz="2300" dirty="0">
                <a:solidFill>
                  <a:prstClr val="black"/>
                </a:solidFill>
                <a:latin typeface="Trebuchet MS" pitchFamily="34" charset="0"/>
              </a:rPr>
              <a:t> </a:t>
            </a:r>
            <a:r>
              <a:rPr lang="en-US" sz="2300" dirty="0" err="1">
                <a:solidFill>
                  <a:prstClr val="black"/>
                </a:solidFill>
                <a:latin typeface="Trebuchet MS" pitchFamily="34" charset="0"/>
              </a:rPr>
              <a:t>dari</a:t>
            </a:r>
            <a:r>
              <a:rPr lang="en-US" sz="2300" dirty="0">
                <a:solidFill>
                  <a:prstClr val="black"/>
                </a:solidFill>
                <a:latin typeface="Trebuchet MS" pitchFamily="34" charset="0"/>
              </a:rPr>
              <a:t> </a:t>
            </a:r>
            <a:r>
              <a:rPr lang="en-US" sz="2300" dirty="0" err="1">
                <a:solidFill>
                  <a:prstClr val="black"/>
                </a:solidFill>
                <a:latin typeface="Trebuchet MS" pitchFamily="34" charset="0"/>
              </a:rPr>
              <a:t>beberapa</a:t>
            </a:r>
            <a:r>
              <a:rPr lang="en-US" sz="2300" dirty="0">
                <a:solidFill>
                  <a:prstClr val="black"/>
                </a:solidFill>
                <a:latin typeface="Trebuchet MS" pitchFamily="34" charset="0"/>
              </a:rPr>
              <a:t> </a:t>
            </a:r>
            <a:r>
              <a:rPr lang="en-US" sz="2300" dirty="0" err="1">
                <a:solidFill>
                  <a:prstClr val="black"/>
                </a:solidFill>
                <a:latin typeface="Trebuchet MS" pitchFamily="34" charset="0"/>
              </a:rPr>
              <a:t>kemungkinan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telah</a:t>
            </a:r>
            <a:r>
              <a:rPr lang="en-US" sz="2300" dirty="0">
                <a:solidFill>
                  <a:prstClr val="black"/>
                </a:solidFill>
                <a:latin typeface="Trebuchet MS" pitchFamily="34" charset="0"/>
              </a:rPr>
              <a:t> </a:t>
            </a:r>
            <a:r>
              <a:rPr lang="en-US" sz="2300" dirty="0" err="1">
                <a:solidFill>
                  <a:prstClr val="black"/>
                </a:solidFill>
                <a:latin typeface="Trebuchet MS" pitchFamily="34" charset="0"/>
              </a:rPr>
              <a:t>disediakan</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Soal</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ganda</a:t>
            </a:r>
            <a:r>
              <a:rPr lang="en-US" sz="2300" dirty="0">
                <a:solidFill>
                  <a:prstClr val="black"/>
                </a:solidFill>
                <a:latin typeface="Trebuchet MS" pitchFamily="34" charset="0"/>
              </a:rPr>
              <a:t> </a:t>
            </a:r>
            <a:r>
              <a:rPr lang="en-US" sz="2300" dirty="0" err="1">
                <a:solidFill>
                  <a:prstClr val="black"/>
                </a:solidFill>
                <a:latin typeface="Trebuchet MS" pitchFamily="34" charset="0"/>
              </a:rPr>
              <a:t>terdiri</a:t>
            </a:r>
            <a:r>
              <a:rPr lang="en-US" sz="2300" dirty="0">
                <a:solidFill>
                  <a:prstClr val="black"/>
                </a:solidFill>
                <a:latin typeface="Trebuchet MS" pitchFamily="34" charset="0"/>
              </a:rPr>
              <a:t> </a:t>
            </a:r>
            <a:r>
              <a:rPr lang="id-ID" sz="2300" dirty="0">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pokok</a:t>
            </a:r>
            <a:r>
              <a:rPr lang="en-US" sz="2300" dirty="0">
                <a:solidFill>
                  <a:prstClr val="black"/>
                </a:solidFill>
                <a:latin typeface="Trebuchet MS" pitchFamily="34" charset="0"/>
              </a:rPr>
              <a:t> </a:t>
            </a:r>
            <a:r>
              <a:rPr lang="en-US" sz="2300" dirty="0" err="1">
                <a:solidFill>
                  <a:prstClr val="black"/>
                </a:solidFill>
                <a:latin typeface="Trebuchet MS" pitchFamily="34" charset="0"/>
              </a:rPr>
              <a:t>soal</a:t>
            </a:r>
            <a:r>
              <a:rPr lang="en-US" sz="2300" dirty="0">
                <a:solidFill>
                  <a:prstClr val="black"/>
                </a:solidFill>
                <a:latin typeface="Trebuchet MS" pitchFamily="34" charset="0"/>
              </a:rPr>
              <a:t> (</a:t>
            </a:r>
            <a:r>
              <a:rPr lang="en-US" sz="2300" i="1" dirty="0">
                <a:solidFill>
                  <a:prstClr val="black"/>
                </a:solidFill>
                <a:latin typeface="Trebuchet MS" pitchFamily="34" charset="0"/>
              </a:rPr>
              <a:t>stem</a:t>
            </a:r>
            <a:r>
              <a:rPr lang="en-US" sz="2300" dirty="0">
                <a:solidFill>
                  <a:prstClr val="black"/>
                </a:solidFill>
                <a:latin typeface="Trebuchet MS" pitchFamily="34" charset="0"/>
              </a:rPr>
              <a:t>) </a:t>
            </a:r>
            <a:r>
              <a:rPr lang="en-US" sz="2300" dirty="0" err="1">
                <a:solidFill>
                  <a:prstClr val="black"/>
                </a:solidFill>
                <a:latin typeface="Trebuchet MS" pitchFamily="34" charset="0"/>
              </a:rPr>
              <a:t>dan</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i="1" dirty="0">
                <a:solidFill>
                  <a:prstClr val="black"/>
                </a:solidFill>
                <a:latin typeface="Trebuchet MS" pitchFamily="34" charset="0"/>
              </a:rPr>
              <a:t>option</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terdiri</a:t>
            </a:r>
            <a:r>
              <a:rPr lang="en-US" sz="2300" dirty="0">
                <a:solidFill>
                  <a:prstClr val="black"/>
                </a:solidFill>
                <a:latin typeface="Trebuchet MS" pitchFamily="34" charset="0"/>
              </a:rPr>
              <a:t> </a:t>
            </a:r>
            <a:r>
              <a:rPr lang="en-US" sz="2300" dirty="0" err="1">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kunci</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dan</a:t>
            </a:r>
            <a:r>
              <a:rPr lang="en-US" sz="2300" dirty="0">
                <a:solidFill>
                  <a:prstClr val="black"/>
                </a:solidFill>
                <a:latin typeface="Trebuchet MS" pitchFamily="34" charset="0"/>
              </a:rPr>
              <a:t> </a:t>
            </a:r>
            <a:r>
              <a:rPr lang="en-US" sz="2300" dirty="0" err="1">
                <a:solidFill>
                  <a:prstClr val="black"/>
                </a:solidFill>
                <a:latin typeface="Trebuchet MS" pitchFamily="34" charset="0"/>
              </a:rPr>
              <a:t>pengecoh</a:t>
            </a:r>
            <a:r>
              <a:rPr lang="en-US" sz="2300" dirty="0">
                <a:solidFill>
                  <a:prstClr val="black"/>
                </a:solidFill>
                <a:latin typeface="Trebuchet MS" pitchFamily="34" charset="0"/>
              </a:rPr>
              <a:t> (</a:t>
            </a:r>
            <a:r>
              <a:rPr lang="en-US" sz="2300" i="1" dirty="0">
                <a:solidFill>
                  <a:prstClr val="black"/>
                </a:solidFill>
                <a:latin typeface="Trebuchet MS" pitchFamily="34" charset="0"/>
              </a:rPr>
              <a:t>distractor</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Kunci</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ialah</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r>
              <a:rPr lang="en-US" sz="2300" dirty="0" err="1">
                <a:solidFill>
                  <a:prstClr val="black"/>
                </a:solidFill>
                <a:latin typeface="Trebuchet MS" pitchFamily="34" charset="0"/>
              </a:rPr>
              <a:t>atau</a:t>
            </a:r>
            <a:r>
              <a:rPr lang="en-US" sz="2300" dirty="0">
                <a:solidFill>
                  <a:prstClr val="black"/>
                </a:solidFill>
                <a:latin typeface="Trebuchet MS" pitchFamily="34" charset="0"/>
              </a:rPr>
              <a:t> paling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Pengecoh</a:t>
            </a:r>
            <a:r>
              <a:rPr lang="en-US" sz="2300" dirty="0">
                <a:solidFill>
                  <a:prstClr val="black"/>
                </a:solidFill>
                <a:latin typeface="Trebuchet MS" pitchFamily="34" charset="0"/>
              </a:rPr>
              <a:t> </a:t>
            </a:r>
            <a:r>
              <a:rPr lang="en-US" sz="2300" dirty="0" err="1">
                <a:solidFill>
                  <a:prstClr val="black"/>
                </a:solidFill>
                <a:latin typeface="Trebuchet MS" pitchFamily="34" charset="0"/>
              </a:rPr>
              <a:t>merupakan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tidak</a:t>
            </a:r>
            <a:r>
              <a:rPr lang="en-US" sz="2300" dirty="0">
                <a:solidFill>
                  <a:prstClr val="black"/>
                </a:solidFill>
                <a:latin typeface="Trebuchet MS" pitchFamily="34" charset="0"/>
              </a:rPr>
              <a:t>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r>
              <a:rPr lang="en-US" sz="2300" dirty="0" err="1">
                <a:solidFill>
                  <a:prstClr val="black"/>
                </a:solidFill>
                <a:latin typeface="Trebuchet MS" pitchFamily="34" charset="0"/>
              </a:rPr>
              <a:t>namun</a:t>
            </a:r>
            <a:r>
              <a:rPr lang="en-US" sz="2300" dirty="0">
                <a:solidFill>
                  <a:prstClr val="black"/>
                </a:solidFill>
                <a:latin typeface="Trebuchet MS" pitchFamily="34" charset="0"/>
              </a:rPr>
              <a:t> </a:t>
            </a:r>
            <a:r>
              <a:rPr lang="en-US" sz="2300" dirty="0" err="1">
                <a:solidFill>
                  <a:prstClr val="black"/>
                </a:solidFill>
                <a:latin typeface="Trebuchet MS" pitchFamily="34" charset="0"/>
              </a:rPr>
              <a:t>memungkinkan</a:t>
            </a:r>
            <a:r>
              <a:rPr lang="en-US" sz="2300" dirty="0">
                <a:solidFill>
                  <a:prstClr val="black"/>
                </a:solidFill>
                <a:latin typeface="Trebuchet MS" pitchFamily="34" charset="0"/>
              </a:rPr>
              <a:t> </a:t>
            </a:r>
            <a:r>
              <a:rPr lang="en-US" sz="2300" dirty="0" err="1">
                <a:solidFill>
                  <a:prstClr val="black"/>
                </a:solidFill>
                <a:latin typeface="Trebuchet MS" pitchFamily="34" charset="0"/>
              </a:rPr>
              <a:t>seseorang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terkecoh</a:t>
            </a:r>
            <a:r>
              <a:rPr lang="en-US" sz="2300" dirty="0">
                <a:solidFill>
                  <a:prstClr val="black"/>
                </a:solidFill>
                <a:latin typeface="Trebuchet MS" pitchFamily="34" charset="0"/>
              </a:rPr>
              <a:t> </a:t>
            </a:r>
            <a:r>
              <a:rPr lang="en-US" sz="2300" dirty="0" err="1">
                <a:solidFill>
                  <a:prstClr val="black"/>
                </a:solidFill>
                <a:latin typeface="Trebuchet MS" pitchFamily="34" charset="0"/>
              </a:rPr>
              <a:t>untuk</a:t>
            </a:r>
            <a:r>
              <a:rPr lang="en-US" sz="2300" dirty="0">
                <a:solidFill>
                  <a:prstClr val="black"/>
                </a:solidFill>
                <a:latin typeface="Trebuchet MS" pitchFamily="34" charset="0"/>
              </a:rPr>
              <a:t> </a:t>
            </a:r>
            <a:r>
              <a:rPr lang="en-US" sz="2300" dirty="0" err="1">
                <a:solidFill>
                  <a:prstClr val="black"/>
                </a:solidFill>
                <a:latin typeface="Trebuchet MS" pitchFamily="34" charset="0"/>
              </a:rPr>
              <a:t>memilihnya</a:t>
            </a:r>
            <a:r>
              <a:rPr lang="en-US" sz="2300" dirty="0">
                <a:solidFill>
                  <a:prstClr val="black"/>
                </a:solidFill>
                <a:latin typeface="Trebuchet MS" pitchFamily="34" charset="0"/>
              </a:rPr>
              <a:t> </a:t>
            </a:r>
            <a:r>
              <a:rPr lang="en-US" sz="2300" dirty="0" err="1">
                <a:solidFill>
                  <a:prstClr val="black"/>
                </a:solidFill>
                <a:latin typeface="Trebuchet MS" pitchFamily="34" charset="0"/>
              </a:rPr>
              <a:t>apabila</a:t>
            </a:r>
            <a:r>
              <a:rPr lang="en-US" sz="2300" dirty="0">
                <a:solidFill>
                  <a:prstClr val="black"/>
                </a:solidFill>
                <a:latin typeface="Trebuchet MS" pitchFamily="34" charset="0"/>
              </a:rPr>
              <a:t> </a:t>
            </a:r>
            <a:r>
              <a:rPr lang="en-US" sz="2300" dirty="0" err="1">
                <a:solidFill>
                  <a:prstClr val="black"/>
                </a:solidFill>
                <a:latin typeface="Trebuchet MS" pitchFamily="34" charset="0"/>
              </a:rPr>
              <a:t>tidak</a:t>
            </a:r>
            <a:r>
              <a:rPr lang="en-US" sz="2300" dirty="0">
                <a:solidFill>
                  <a:prstClr val="black"/>
                </a:solidFill>
                <a:latin typeface="Trebuchet MS" pitchFamily="34" charset="0"/>
              </a:rPr>
              <a:t> </a:t>
            </a:r>
            <a:r>
              <a:rPr lang="en-US" sz="2300" dirty="0" err="1">
                <a:solidFill>
                  <a:prstClr val="black"/>
                </a:solidFill>
                <a:latin typeface="Trebuchet MS" pitchFamily="34" charset="0"/>
              </a:rPr>
              <a:t>menguasai</a:t>
            </a:r>
            <a:r>
              <a:rPr lang="en-US" sz="2300" dirty="0">
                <a:solidFill>
                  <a:prstClr val="black"/>
                </a:solidFill>
                <a:latin typeface="Trebuchet MS" pitchFamily="34" charset="0"/>
              </a:rPr>
              <a:t> </a:t>
            </a:r>
            <a:r>
              <a:rPr lang="en-US" sz="2300" dirty="0" err="1">
                <a:solidFill>
                  <a:prstClr val="black"/>
                </a:solidFill>
                <a:latin typeface="Trebuchet MS" pitchFamily="34" charset="0"/>
              </a:rPr>
              <a:t>materi</a:t>
            </a:r>
            <a:r>
              <a:rPr lang="en-US" sz="2300" dirty="0">
                <a:solidFill>
                  <a:prstClr val="black"/>
                </a:solidFill>
                <a:latin typeface="Trebuchet MS" pitchFamily="34" charset="0"/>
              </a:rPr>
              <a:t> </a:t>
            </a:r>
            <a:r>
              <a:rPr lang="en-US" sz="2300" dirty="0" err="1">
                <a:solidFill>
                  <a:prstClr val="black"/>
                </a:solidFill>
                <a:latin typeface="Trebuchet MS" pitchFamily="34" charset="0"/>
              </a:rPr>
              <a:t>pelajaran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a:t>
            </a:r>
            <a:r>
              <a:rPr lang="en-US" sz="2300" dirty="0" err="1">
                <a:solidFill>
                  <a:prstClr val="black"/>
                </a:solidFill>
                <a:latin typeface="Trebuchet MS" pitchFamily="34" charset="0"/>
              </a:rPr>
              <a:t>baik</a:t>
            </a:r>
            <a:r>
              <a:rPr lang="en-US" sz="2300" dirty="0">
                <a:solidFill>
                  <a:prstClr val="black"/>
                </a:solidFill>
                <a:latin typeface="Trebuchet MS" pitchFamily="34" charset="0"/>
              </a:rPr>
              <a:t>.</a:t>
            </a:r>
          </a:p>
        </p:txBody>
      </p:sp>
    </p:spTree>
    <p:extLst>
      <p:ext uri="{BB962C8B-B14F-4D97-AF65-F5344CB8AC3E}">
        <p14:creationId xmlns:p14="http://schemas.microsoft.com/office/powerpoint/2010/main" val="382419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237059"/>
            <a:ext cx="6264696" cy="743669"/>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Setiap soal harus mempunyai satu jawaban yang benar</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atau yang paling benar</a:t>
            </a:r>
          </a:p>
        </p:txBody>
      </p:sp>
      <p:sp>
        <p:nvSpPr>
          <p:cNvPr id="6" name="TextBox 5"/>
          <p:cNvSpPr txBox="1"/>
          <p:nvPr/>
        </p:nvSpPr>
        <p:spPr>
          <a:xfrm>
            <a:off x="395536"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Content Placeholder 2"/>
          <p:cNvSpPr txBox="1">
            <a:spLocks/>
          </p:cNvSpPr>
          <p:nvPr/>
        </p:nvSpPr>
        <p:spPr>
          <a:xfrm>
            <a:off x="457200" y="1916832"/>
            <a:ext cx="8229600" cy="452596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400" dirty="0">
                <a:solidFill>
                  <a:prstClr val="black"/>
                </a:solidFill>
                <a:latin typeface="Trebuchet MS" pitchFamily="34" charset="0"/>
              </a:rPr>
              <a:t>Bila diketahui  nomor atom X=11, dan Y = 17, bila X dan Y berikatan membentuk senyawa XY, maka jenis ikatan yang terjadi adalah ....</a:t>
            </a:r>
          </a:p>
          <a:p>
            <a:pPr marL="514350" indent="-514350" algn="just">
              <a:buFont typeface="Arial" pitchFamily="34" charset="0"/>
              <a:buAutoNum type="alphaUcPeriod"/>
            </a:pPr>
            <a:r>
              <a:rPr lang="id-ID" sz="2400" dirty="0">
                <a:solidFill>
                  <a:prstClr val="black"/>
                </a:solidFill>
                <a:latin typeface="Trebuchet MS" pitchFamily="34" charset="0"/>
              </a:rPr>
              <a:t>Elektrovalen</a:t>
            </a:r>
          </a:p>
          <a:p>
            <a:pPr marL="514350" indent="-514350" algn="just">
              <a:buFont typeface="Arial" pitchFamily="34" charset="0"/>
              <a:buAutoNum type="alphaUcPeriod"/>
            </a:pPr>
            <a:r>
              <a:rPr lang="id-ID" sz="2400" dirty="0">
                <a:solidFill>
                  <a:prstClr val="black"/>
                </a:solidFill>
                <a:latin typeface="Trebuchet MS" pitchFamily="34" charset="0"/>
              </a:rPr>
              <a:t>Kovalen</a:t>
            </a:r>
          </a:p>
          <a:p>
            <a:pPr marL="514350" indent="-514350" algn="just">
              <a:buFont typeface="Arial" pitchFamily="34" charset="0"/>
              <a:buAutoNum type="alphaUcPeriod"/>
            </a:pPr>
            <a:r>
              <a:rPr lang="id-ID" sz="2400" dirty="0">
                <a:solidFill>
                  <a:prstClr val="black"/>
                </a:solidFill>
                <a:latin typeface="Trebuchet MS" pitchFamily="34" charset="0"/>
              </a:rPr>
              <a:t>Kovalen polar</a:t>
            </a:r>
          </a:p>
          <a:p>
            <a:pPr marL="514350" indent="-514350" algn="just">
              <a:buFont typeface="Arial" pitchFamily="34" charset="0"/>
              <a:buAutoNum type="alphaUcPeriod"/>
            </a:pPr>
            <a:r>
              <a:rPr lang="id-ID" sz="2400" dirty="0">
                <a:solidFill>
                  <a:prstClr val="black"/>
                </a:solidFill>
                <a:latin typeface="Trebuchet MS" pitchFamily="34" charset="0"/>
              </a:rPr>
              <a:t>Kovalen non polar</a:t>
            </a:r>
          </a:p>
          <a:p>
            <a:pPr marL="514350" indent="-514350" algn="just">
              <a:buFont typeface="Arial" pitchFamily="34" charset="0"/>
              <a:buAutoNum type="alphaUcPeriod"/>
            </a:pPr>
            <a:r>
              <a:rPr lang="id-ID" sz="2400" dirty="0">
                <a:solidFill>
                  <a:prstClr val="black"/>
                </a:solidFill>
                <a:latin typeface="Trebuchet MS" pitchFamily="34" charset="0"/>
              </a:rPr>
              <a:t>Kovalen koordinasi  </a:t>
            </a:r>
          </a:p>
          <a:p>
            <a:pPr marL="514350" indent="-514350" algn="just">
              <a:buFont typeface="Arial" pitchFamily="34" charset="0"/>
              <a:buAutoNum type="alphaUcPeriod"/>
            </a:pPr>
            <a:endParaRPr lang="id-ID" sz="2400" dirty="0">
              <a:solidFill>
                <a:prstClr val="black"/>
              </a:solidFill>
              <a:latin typeface="Trebuchet MS" pitchFamily="34" charset="0"/>
            </a:endParaRPr>
          </a:p>
          <a:p>
            <a:pPr marL="0" indent="0" algn="just">
              <a:buFont typeface="Arial" pitchFamily="34" charset="0"/>
              <a:buNone/>
            </a:pPr>
            <a:r>
              <a:rPr lang="id-ID" sz="2400" dirty="0">
                <a:solidFill>
                  <a:prstClr val="black"/>
                </a:solidFill>
                <a:latin typeface="Trebuchet MS" pitchFamily="34" charset="0"/>
              </a:rPr>
              <a:t>						Kunci : A </a:t>
            </a:r>
          </a:p>
        </p:txBody>
      </p:sp>
    </p:spTree>
    <p:extLst>
      <p:ext uri="{BB962C8B-B14F-4D97-AF65-F5344CB8AC3E}">
        <p14:creationId xmlns:p14="http://schemas.microsoft.com/office/powerpoint/2010/main" val="4227717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27384"/>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852936"/>
            <a:ext cx="9144000" cy="108012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Konstruksi</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661458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332656"/>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
        <p:nvSpPr>
          <p:cNvPr id="8" name="AutoShape 3"/>
          <p:cNvSpPr>
            <a:spLocks noChangeArrowheads="1"/>
          </p:cNvSpPr>
          <p:nvPr/>
        </p:nvSpPr>
        <p:spPr bwMode="auto">
          <a:xfrm>
            <a:off x="468313" y="1988840"/>
            <a:ext cx="8320087" cy="4322415"/>
          </a:xfrm>
          <a:prstGeom prst="foldedCorner">
            <a:avLst>
              <a:gd name="adj" fmla="val 12500"/>
            </a:avLst>
          </a:prstGeom>
          <a:noFill/>
          <a:ln w="9525">
            <a:noFill/>
            <a:round/>
            <a:headEnd/>
            <a:tailEnd/>
          </a:ln>
        </p:spPr>
        <p:txBody>
          <a:bodyPr/>
          <a:lstStyle/>
          <a:p>
            <a:r>
              <a:rPr lang="id-ID" sz="2800" dirty="0">
                <a:solidFill>
                  <a:srgbClr val="000000"/>
                </a:solidFill>
                <a:latin typeface="Trebuchet MS" pitchFamily="34" charset="0"/>
              </a:rPr>
              <a:t>Agar persamaan kuadrat </a:t>
            </a:r>
            <a:r>
              <a:rPr lang="en-US" sz="2800" dirty="0">
                <a:solidFill>
                  <a:srgbClr val="000000"/>
                </a:solidFill>
                <a:latin typeface="Trebuchet MS" pitchFamily="34" charset="0"/>
              </a:rPr>
              <a:t>4</a:t>
            </a:r>
            <a:r>
              <a:rPr lang="en-US" sz="2800" i="1" dirty="0">
                <a:solidFill>
                  <a:srgbClr val="000000"/>
                </a:solidFill>
                <a:latin typeface="Trebuchet MS" pitchFamily="34" charset="0"/>
              </a:rPr>
              <a:t>x</a:t>
            </a:r>
            <a:r>
              <a:rPr lang="en-US" sz="2800" baseline="30000" dirty="0">
                <a:solidFill>
                  <a:srgbClr val="000000"/>
                </a:solidFill>
                <a:latin typeface="Trebuchet MS" pitchFamily="34" charset="0"/>
              </a:rPr>
              <a:t>2</a:t>
            </a:r>
            <a:r>
              <a:rPr lang="en-US" sz="2800" dirty="0">
                <a:solidFill>
                  <a:srgbClr val="000000"/>
                </a:solidFill>
                <a:latin typeface="Trebuchet MS" pitchFamily="34" charset="0"/>
              </a:rPr>
              <a:t> – (</a:t>
            </a:r>
            <a:r>
              <a:rPr lang="en-US" sz="2800" i="1" dirty="0">
                <a:solidFill>
                  <a:srgbClr val="000000"/>
                </a:solidFill>
                <a:latin typeface="Trebuchet MS" pitchFamily="34" charset="0"/>
              </a:rPr>
              <a:t>p</a:t>
            </a:r>
            <a:r>
              <a:rPr lang="en-US" sz="2800" dirty="0">
                <a:solidFill>
                  <a:srgbClr val="000000"/>
                </a:solidFill>
                <a:latin typeface="Trebuchet MS" pitchFamily="34" charset="0"/>
              </a:rPr>
              <a:t> – 3)</a:t>
            </a:r>
            <a:r>
              <a:rPr lang="en-US" sz="2800" i="1" dirty="0">
                <a:solidFill>
                  <a:srgbClr val="000000"/>
                </a:solidFill>
                <a:latin typeface="Trebuchet MS" pitchFamily="34" charset="0"/>
              </a:rPr>
              <a:t>x </a:t>
            </a:r>
            <a:r>
              <a:rPr lang="en-US" sz="2800" dirty="0">
                <a:solidFill>
                  <a:srgbClr val="000000"/>
                </a:solidFill>
                <a:latin typeface="Trebuchet MS" pitchFamily="34" charset="0"/>
              </a:rPr>
              <a:t>+ 1 = 0 </a:t>
            </a:r>
            <a:r>
              <a:rPr lang="id-ID" sz="2800" dirty="0">
                <a:solidFill>
                  <a:srgbClr val="000000"/>
                </a:solidFill>
                <a:latin typeface="Trebuchet MS" pitchFamily="34" charset="0"/>
              </a:rPr>
              <a:t>mempunyai dua akar tidak nyata, maka nilai </a:t>
            </a:r>
            <a:r>
              <a:rPr lang="id-ID" sz="2800" i="1" dirty="0">
                <a:solidFill>
                  <a:srgbClr val="000000"/>
                </a:solidFill>
                <a:latin typeface="Trebuchet MS" pitchFamily="34" charset="0"/>
              </a:rPr>
              <a:t>p</a:t>
            </a:r>
            <a:r>
              <a:rPr lang="id-ID" sz="2800" dirty="0">
                <a:solidFill>
                  <a:srgbClr val="000000"/>
                </a:solidFill>
                <a:latin typeface="Trebuchet MS" pitchFamily="34" charset="0"/>
              </a:rPr>
              <a:t> yang memenuhi adalah ….</a:t>
            </a:r>
            <a:endParaRPr lang="en-US" sz="2800" dirty="0">
              <a:solidFill>
                <a:srgbClr val="000000"/>
              </a:solidFill>
              <a:latin typeface="Trebuchet MS" pitchFamily="34" charset="0"/>
            </a:endParaRPr>
          </a:p>
          <a:p>
            <a:r>
              <a:rPr lang="en-US" sz="2800" dirty="0">
                <a:solidFill>
                  <a:srgbClr val="000000"/>
                </a:solidFill>
                <a:latin typeface="Trebuchet MS" pitchFamily="34" charset="0"/>
              </a:rPr>
              <a:t>A.  -1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7</a:t>
            </a:r>
          </a:p>
          <a:p>
            <a:r>
              <a:rPr lang="en-US" sz="2800" dirty="0">
                <a:solidFill>
                  <a:srgbClr val="000000"/>
                </a:solidFill>
                <a:latin typeface="Trebuchet MS" pitchFamily="34" charset="0"/>
              </a:rPr>
              <a:t>B.  -7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a:t>
            </a:r>
          </a:p>
          <a:p>
            <a:r>
              <a:rPr lang="en-US" sz="2800" dirty="0">
                <a:solidFill>
                  <a:srgbClr val="000000"/>
                </a:solidFill>
                <a:latin typeface="Trebuchet MS" pitchFamily="34" charset="0"/>
              </a:rPr>
              <a:t>C.  1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7</a:t>
            </a:r>
          </a:p>
          <a:p>
            <a:r>
              <a:rPr lang="en-US" sz="2800" dirty="0">
                <a:solidFill>
                  <a:srgbClr val="000000"/>
                </a:solidFill>
                <a:latin typeface="Trebuchet MS" pitchFamily="34" charset="0"/>
              </a:rPr>
              <a:t>D.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 </a:t>
            </a:r>
            <a:r>
              <a:rPr lang="en-US" sz="2800" dirty="0" err="1">
                <a:solidFill>
                  <a:srgbClr val="000000"/>
                </a:solidFill>
                <a:latin typeface="Trebuchet MS" pitchFamily="34" charset="0"/>
              </a:rPr>
              <a:t>atau</a:t>
            </a:r>
            <a:r>
              <a:rPr lang="en-US" sz="2800" dirty="0">
                <a:solidFill>
                  <a:srgbClr val="000000"/>
                </a:solidFill>
                <a:latin typeface="Trebuchet MS" pitchFamily="34" charset="0"/>
              </a:rPr>
              <a:t> </a:t>
            </a:r>
            <a:r>
              <a:rPr lang="en-US" sz="2800" i="1" dirty="0">
                <a:solidFill>
                  <a:srgbClr val="000000"/>
                </a:solidFill>
                <a:latin typeface="Trebuchet MS" pitchFamily="34" charset="0"/>
              </a:rPr>
              <a:t>p</a:t>
            </a:r>
            <a:r>
              <a:rPr lang="en-US" sz="2800" dirty="0">
                <a:solidFill>
                  <a:srgbClr val="000000"/>
                </a:solidFill>
                <a:latin typeface="Trebuchet MS" pitchFamily="34" charset="0"/>
              </a:rPr>
              <a:t> &gt; 7</a:t>
            </a:r>
          </a:p>
          <a:p>
            <a:r>
              <a:rPr lang="en-US" sz="2800" dirty="0">
                <a:solidFill>
                  <a:srgbClr val="000000"/>
                </a:solidFill>
                <a:latin typeface="Trebuchet MS" pitchFamily="34" charset="0"/>
              </a:rPr>
              <a:t>E.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 </a:t>
            </a:r>
            <a:r>
              <a:rPr lang="en-US" sz="2800" dirty="0" err="1">
                <a:solidFill>
                  <a:srgbClr val="000000"/>
                </a:solidFill>
                <a:latin typeface="Trebuchet MS" pitchFamily="34" charset="0"/>
              </a:rPr>
              <a:t>atau</a:t>
            </a:r>
            <a:r>
              <a:rPr lang="en-US" sz="2800" dirty="0">
                <a:solidFill>
                  <a:srgbClr val="000000"/>
                </a:solidFill>
                <a:latin typeface="Trebuchet MS" pitchFamily="34" charset="0"/>
              </a:rPr>
              <a:t> </a:t>
            </a:r>
            <a:r>
              <a:rPr lang="en-US" sz="2800" i="1" dirty="0">
                <a:solidFill>
                  <a:srgbClr val="000000"/>
                </a:solidFill>
                <a:latin typeface="Trebuchet MS" pitchFamily="34" charset="0"/>
              </a:rPr>
              <a:t>p</a:t>
            </a:r>
            <a:r>
              <a:rPr lang="en-US" sz="2800" dirty="0">
                <a:solidFill>
                  <a:srgbClr val="000000"/>
                </a:solidFill>
                <a:latin typeface="Trebuchet MS" pitchFamily="34" charset="0"/>
              </a:rPr>
              <a:t> &gt; 7</a:t>
            </a:r>
          </a:p>
        </p:txBody>
      </p:sp>
      <p:sp>
        <p:nvSpPr>
          <p:cNvPr id="9" name="TextBox 8"/>
          <p:cNvSpPr txBox="1"/>
          <p:nvPr/>
        </p:nvSpPr>
        <p:spPr>
          <a:xfrm>
            <a:off x="611560" y="5786100"/>
            <a:ext cx="3096344" cy="523220"/>
          </a:xfrm>
          <a:prstGeom prst="rect">
            <a:avLst/>
          </a:prstGeom>
          <a:noFill/>
        </p:spPr>
        <p:txBody>
          <a:bodyPr wrap="square" rtlCol="0">
            <a:spAutoFit/>
          </a:bodyPr>
          <a:lstStyle/>
          <a:p>
            <a:r>
              <a:rPr lang="en-US" sz="2800" dirty="0" err="1">
                <a:solidFill>
                  <a:srgbClr val="FF0000"/>
                </a:solidFill>
              </a:rPr>
              <a:t>Kunci</a:t>
            </a:r>
            <a:r>
              <a:rPr lang="en-US" sz="2800" dirty="0">
                <a:solidFill>
                  <a:srgbClr val="FF0000"/>
                </a:solidFill>
              </a:rPr>
              <a:t>: A  </a:t>
            </a:r>
            <a:r>
              <a:rPr lang="en-US" sz="2800" dirty="0" err="1">
                <a:solidFill>
                  <a:srgbClr val="FF0000"/>
                </a:solidFill>
              </a:rPr>
              <a:t>dan</a:t>
            </a:r>
            <a:r>
              <a:rPr lang="en-US" sz="2800" dirty="0">
                <a:solidFill>
                  <a:srgbClr val="FF0000"/>
                </a:solidFill>
              </a:rPr>
              <a:t> C</a:t>
            </a:r>
          </a:p>
        </p:txBody>
      </p:sp>
      <p:sp>
        <p:nvSpPr>
          <p:cNvPr id="10" name="TextBox 9"/>
          <p:cNvSpPr txBox="1"/>
          <p:nvPr/>
        </p:nvSpPr>
        <p:spPr>
          <a:xfrm>
            <a:off x="323528"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4644008" y="5509681"/>
            <a:ext cx="4144392" cy="1015663"/>
          </a:xfrm>
          <a:prstGeom prst="rect">
            <a:avLst/>
          </a:prstGeom>
          <a:noFill/>
          <a:ln>
            <a:noFill/>
          </a:ln>
        </p:spPr>
        <p:txBody>
          <a:bodyPr wrap="square" rtlCol="0">
            <a:spAutoFit/>
          </a:bodyPr>
          <a:lstStyle/>
          <a:p>
            <a:r>
              <a:rPr lang="en-US" sz="2000" b="1" dirty="0" err="1">
                <a:solidFill>
                  <a:srgbClr val="00B050"/>
                </a:solidFill>
                <a:latin typeface="Trebuchet MS" pitchFamily="34" charset="0"/>
              </a:rPr>
              <a:t>Pokok</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soal</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tidak</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jelas</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sehingga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mengakibatkan</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ada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dua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kunci</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jawaban</a:t>
            </a:r>
            <a:r>
              <a:rPr lang="en-US" sz="2000" b="1" dirty="0">
                <a:solidFill>
                  <a:srgbClr val="00B050"/>
                </a:solidFill>
                <a:latin typeface="Trebuchet MS" pitchFamily="34" charset="0"/>
              </a:rPr>
              <a:t>.</a:t>
            </a:r>
          </a:p>
        </p:txBody>
      </p:sp>
    </p:spTree>
    <p:extLst>
      <p:ext uri="{BB962C8B-B14F-4D97-AF65-F5344CB8AC3E}">
        <p14:creationId xmlns:p14="http://schemas.microsoft.com/office/powerpoint/2010/main" val="66174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0-#ppt_w/2"/>
                                          </p:val>
                                        </p:tav>
                                        <p:tav tm="100000">
                                          <p:val>
                                            <p:strVal val="#ppt_x"/>
                                          </p:val>
                                        </p:tav>
                                      </p:tavLst>
                                    </p:anim>
                                    <p:anim calcmode="lin" valueType="num">
                                      <p:cBhvr additive="base">
                                        <p:cTn id="19"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 calcmode="lin" valueType="num">
                                      <p:cBhvr additive="base">
                                        <p:cTn id="24"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500063" y="2060848"/>
            <a:ext cx="8320087" cy="4248472"/>
          </a:xfrm>
          <a:prstGeom prst="foldedCorner">
            <a:avLst>
              <a:gd name="adj" fmla="val 12500"/>
            </a:avLst>
          </a:prstGeom>
          <a:noFill/>
          <a:ln w="9525">
            <a:noFill/>
            <a:round/>
            <a:headEnd/>
            <a:tailEnd/>
          </a:ln>
        </p:spPr>
        <p:txBody>
          <a:bodyPr/>
          <a:lstStyle/>
          <a:p>
            <a:r>
              <a:rPr lang="id-ID" sz="2400" dirty="0">
                <a:solidFill>
                  <a:srgbClr val="000000"/>
                </a:solidFill>
                <a:latin typeface="Trebuchet MS" pitchFamily="34" charset="0"/>
              </a:rPr>
              <a:t>Agar persamaan kuadrat </a:t>
            </a:r>
            <a:r>
              <a:rPr lang="en-US" sz="2400" dirty="0">
                <a:solidFill>
                  <a:srgbClr val="000000"/>
                </a:solidFill>
                <a:latin typeface="Trebuchet MS" pitchFamily="34" charset="0"/>
              </a:rPr>
              <a:t>4</a:t>
            </a:r>
            <a:r>
              <a:rPr lang="en-US" sz="2400" i="1" dirty="0">
                <a:solidFill>
                  <a:srgbClr val="000000"/>
                </a:solidFill>
                <a:latin typeface="Trebuchet MS" pitchFamily="34" charset="0"/>
              </a:rPr>
              <a:t>x</a:t>
            </a:r>
            <a:r>
              <a:rPr lang="en-US" sz="2400" baseline="30000" dirty="0">
                <a:solidFill>
                  <a:srgbClr val="000000"/>
                </a:solidFill>
                <a:latin typeface="Trebuchet MS" pitchFamily="34" charset="0"/>
              </a:rPr>
              <a:t>2</a:t>
            </a:r>
            <a:r>
              <a:rPr lang="en-US" sz="2400" dirty="0">
                <a:solidFill>
                  <a:srgbClr val="000000"/>
                </a:solidFill>
                <a:latin typeface="Trebuchet MS" pitchFamily="34" charset="0"/>
              </a:rPr>
              <a:t> – (</a:t>
            </a:r>
            <a:r>
              <a:rPr lang="en-US" sz="2400" i="1" dirty="0">
                <a:solidFill>
                  <a:srgbClr val="000000"/>
                </a:solidFill>
                <a:latin typeface="Trebuchet MS" pitchFamily="34" charset="0"/>
              </a:rPr>
              <a:t>p</a:t>
            </a:r>
            <a:r>
              <a:rPr lang="en-US" sz="2400" dirty="0">
                <a:solidFill>
                  <a:srgbClr val="000000"/>
                </a:solidFill>
                <a:latin typeface="Trebuchet MS" pitchFamily="34" charset="0"/>
              </a:rPr>
              <a:t> – 3)</a:t>
            </a:r>
            <a:r>
              <a:rPr lang="en-US" sz="2400" i="1" dirty="0">
                <a:solidFill>
                  <a:srgbClr val="000000"/>
                </a:solidFill>
                <a:latin typeface="Trebuchet MS" pitchFamily="34" charset="0"/>
              </a:rPr>
              <a:t>x </a:t>
            </a:r>
            <a:r>
              <a:rPr lang="en-US" sz="2400" dirty="0">
                <a:solidFill>
                  <a:srgbClr val="000000"/>
                </a:solidFill>
                <a:latin typeface="Trebuchet MS" pitchFamily="34" charset="0"/>
              </a:rPr>
              <a:t>+ 1 = 0 </a:t>
            </a:r>
            <a:r>
              <a:rPr lang="id-ID" sz="2400" dirty="0">
                <a:solidFill>
                  <a:srgbClr val="000000"/>
                </a:solidFill>
                <a:latin typeface="Trebuchet MS" pitchFamily="34" charset="0"/>
              </a:rPr>
              <a:t>mempunyai dua akar tidak nyata, maka nilai </a:t>
            </a:r>
            <a:r>
              <a:rPr lang="en-US" sz="2400" b="1" dirty="0" err="1">
                <a:solidFill>
                  <a:srgbClr val="00B0F0"/>
                </a:solidFill>
                <a:latin typeface="Trebuchet MS" pitchFamily="34" charset="0"/>
              </a:rPr>
              <a:t>seluruh</a:t>
            </a:r>
            <a:r>
              <a:rPr lang="en-US" sz="2400" dirty="0">
                <a:solidFill>
                  <a:srgbClr val="000000"/>
                </a:solidFill>
                <a:latin typeface="Trebuchet MS" pitchFamily="34" charset="0"/>
              </a:rPr>
              <a:t> </a:t>
            </a:r>
            <a:r>
              <a:rPr lang="id-ID" sz="2400" i="1" dirty="0">
                <a:solidFill>
                  <a:srgbClr val="000000"/>
                </a:solidFill>
                <a:latin typeface="Trebuchet MS" pitchFamily="34" charset="0"/>
              </a:rPr>
              <a:t>p</a:t>
            </a:r>
            <a:r>
              <a:rPr lang="id-ID" sz="2400" dirty="0">
                <a:solidFill>
                  <a:srgbClr val="000000"/>
                </a:solidFill>
                <a:latin typeface="Trebuchet MS" pitchFamily="34" charset="0"/>
              </a:rPr>
              <a:t> yang memenuhi adalah ….</a:t>
            </a:r>
            <a:endParaRPr lang="en-US" sz="2400" dirty="0">
              <a:solidFill>
                <a:srgbClr val="000000"/>
              </a:solidFill>
              <a:latin typeface="Trebuchet MS" pitchFamily="34" charset="0"/>
            </a:endParaRPr>
          </a:p>
          <a:p>
            <a:r>
              <a:rPr lang="en-US" sz="2400" dirty="0">
                <a:solidFill>
                  <a:srgbClr val="000000"/>
                </a:solidFill>
                <a:latin typeface="Trebuchet MS" pitchFamily="34" charset="0"/>
              </a:rPr>
              <a:t>A.  -1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7</a:t>
            </a:r>
          </a:p>
          <a:p>
            <a:r>
              <a:rPr lang="en-US" sz="2400" dirty="0">
                <a:solidFill>
                  <a:srgbClr val="000000"/>
                </a:solidFill>
                <a:latin typeface="Trebuchet MS" pitchFamily="34" charset="0"/>
              </a:rPr>
              <a:t>B.  -7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a:t>
            </a:r>
          </a:p>
          <a:p>
            <a:r>
              <a:rPr lang="en-US" sz="2400" dirty="0">
                <a:solidFill>
                  <a:srgbClr val="000000"/>
                </a:solidFill>
                <a:latin typeface="Trebuchet MS" pitchFamily="34" charset="0"/>
              </a:rPr>
              <a:t>C.  1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7</a:t>
            </a:r>
          </a:p>
          <a:p>
            <a:r>
              <a:rPr lang="en-US" sz="2400" dirty="0">
                <a:solidFill>
                  <a:srgbClr val="000000"/>
                </a:solidFill>
                <a:latin typeface="Trebuchet MS" pitchFamily="34" charset="0"/>
              </a:rPr>
              <a:t>D.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 </a:t>
            </a:r>
            <a:r>
              <a:rPr lang="en-US" sz="2400" dirty="0" err="1">
                <a:solidFill>
                  <a:srgbClr val="000000"/>
                </a:solidFill>
                <a:latin typeface="Trebuchet MS" pitchFamily="34" charset="0"/>
              </a:rPr>
              <a:t>atau</a:t>
            </a:r>
            <a:r>
              <a:rPr lang="en-US" sz="2400" dirty="0">
                <a:solidFill>
                  <a:srgbClr val="000000"/>
                </a:solidFill>
                <a:latin typeface="Trebuchet MS" pitchFamily="34" charset="0"/>
              </a:rPr>
              <a:t> </a:t>
            </a:r>
            <a:r>
              <a:rPr lang="en-US" sz="2400" i="1" dirty="0">
                <a:solidFill>
                  <a:srgbClr val="000000"/>
                </a:solidFill>
                <a:latin typeface="Trebuchet MS" pitchFamily="34" charset="0"/>
              </a:rPr>
              <a:t>p</a:t>
            </a:r>
            <a:r>
              <a:rPr lang="en-US" sz="2400" dirty="0">
                <a:solidFill>
                  <a:srgbClr val="000000"/>
                </a:solidFill>
                <a:latin typeface="Trebuchet MS" pitchFamily="34" charset="0"/>
              </a:rPr>
              <a:t> &gt; 7</a:t>
            </a:r>
          </a:p>
          <a:p>
            <a:r>
              <a:rPr lang="en-US" sz="2400" dirty="0">
                <a:solidFill>
                  <a:srgbClr val="000000"/>
                </a:solidFill>
                <a:latin typeface="Trebuchet MS" pitchFamily="34" charset="0"/>
              </a:rPr>
              <a:t>E.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 </a:t>
            </a:r>
            <a:r>
              <a:rPr lang="en-US" sz="2400" dirty="0" err="1">
                <a:solidFill>
                  <a:srgbClr val="000000"/>
                </a:solidFill>
                <a:latin typeface="Trebuchet MS" pitchFamily="34" charset="0"/>
              </a:rPr>
              <a:t>atau</a:t>
            </a:r>
            <a:r>
              <a:rPr lang="en-US" sz="2400" dirty="0">
                <a:solidFill>
                  <a:srgbClr val="000000"/>
                </a:solidFill>
                <a:latin typeface="Trebuchet MS" pitchFamily="34" charset="0"/>
              </a:rPr>
              <a:t> </a:t>
            </a:r>
            <a:r>
              <a:rPr lang="en-US" sz="2400" i="1" dirty="0">
                <a:solidFill>
                  <a:srgbClr val="000000"/>
                </a:solidFill>
                <a:latin typeface="Trebuchet MS" pitchFamily="34" charset="0"/>
              </a:rPr>
              <a:t>p</a:t>
            </a:r>
            <a:r>
              <a:rPr lang="en-US" sz="2400" dirty="0">
                <a:solidFill>
                  <a:srgbClr val="000000"/>
                </a:solidFill>
                <a:latin typeface="Trebuchet MS" pitchFamily="34" charset="0"/>
              </a:rPr>
              <a:t> &gt; 7</a:t>
            </a:r>
          </a:p>
        </p:txBody>
      </p:sp>
      <p:sp>
        <p:nvSpPr>
          <p:cNvPr id="11" name="TextBox 10"/>
          <p:cNvSpPr txBox="1"/>
          <p:nvPr/>
        </p:nvSpPr>
        <p:spPr>
          <a:xfrm>
            <a:off x="5868144" y="4922004"/>
            <a:ext cx="1944216" cy="523220"/>
          </a:xfrm>
          <a:prstGeom prst="rect">
            <a:avLst/>
          </a:prstGeom>
          <a:noFill/>
        </p:spPr>
        <p:txBody>
          <a:bodyPr wrap="square" rtlCol="0">
            <a:spAutoFit/>
          </a:bodyPr>
          <a:lstStyle/>
          <a:p>
            <a:r>
              <a:rPr lang="id-ID" sz="2800" dirty="0">
                <a:solidFill>
                  <a:srgbClr val="FF0000"/>
                </a:solidFill>
              </a:rPr>
              <a:t>Kunci</a:t>
            </a:r>
            <a:r>
              <a:rPr lang="en-US" sz="2800" dirty="0">
                <a:solidFill>
                  <a:srgbClr val="FF0000"/>
                </a:solidFill>
              </a:rPr>
              <a:t> : A </a:t>
            </a:r>
          </a:p>
        </p:txBody>
      </p:sp>
      <p:sp>
        <p:nvSpPr>
          <p:cNvPr id="12" name="TextBox 11"/>
          <p:cNvSpPr txBox="1"/>
          <p:nvPr/>
        </p:nvSpPr>
        <p:spPr>
          <a:xfrm>
            <a:off x="395536" y="1412776"/>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404664"/>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Tree>
    <p:extLst>
      <p:ext uri="{BB962C8B-B14F-4D97-AF65-F5344CB8AC3E}">
        <p14:creationId xmlns:p14="http://schemas.microsoft.com/office/powerpoint/2010/main" val="840513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332656"/>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
        <p:nvSpPr>
          <p:cNvPr id="8" name="AutoShape 3"/>
          <p:cNvSpPr>
            <a:spLocks noChangeArrowheads="1"/>
          </p:cNvSpPr>
          <p:nvPr/>
        </p:nvSpPr>
        <p:spPr bwMode="auto">
          <a:xfrm>
            <a:off x="468313" y="1988840"/>
            <a:ext cx="8320087" cy="4322415"/>
          </a:xfrm>
          <a:prstGeom prst="foldedCorner">
            <a:avLst>
              <a:gd name="adj" fmla="val 12500"/>
            </a:avLst>
          </a:prstGeom>
          <a:noFill/>
          <a:ln w="9525">
            <a:noFill/>
            <a:round/>
            <a:headEnd/>
            <a:tailEnd/>
          </a:ln>
        </p:spPr>
        <p:txBody>
          <a:bodyPr/>
          <a:lstStyle/>
          <a:p>
            <a:pPr algn="just">
              <a:lnSpc>
                <a:spcPct val="125000"/>
              </a:lnSpc>
            </a:pPr>
            <a:r>
              <a:rPr lang="en-US" sz="2800" dirty="0" err="1">
                <a:solidFill>
                  <a:srgbClr val="000000"/>
                </a:solidFill>
                <a:cs typeface="Times New Roman" panose="02020603050405020304" pitchFamily="18" charset="0"/>
              </a:rPr>
              <a:t>Perdagangan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antara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negara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dikarenakan</a:t>
            </a:r>
            <a:r>
              <a:rPr lang="en-US" sz="2800" dirty="0">
                <a:solidFill>
                  <a:srgbClr val="000000"/>
                </a:solidFill>
                <a:cs typeface="Times New Roman" panose="02020603050405020304" pitchFamily="18" charset="0"/>
              </a:rPr>
              <a:t> …. </a:t>
            </a: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saling</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ketergantungan</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B</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persamaan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sistem</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ekonomi</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C</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perbedaan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iklim</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di</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tiap</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negara</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D</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persamaan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struktur</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ekonomi</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E. </a:t>
            </a:r>
            <a:r>
              <a:rPr lang="en-US" sz="2800" dirty="0" err="1">
                <a:solidFill>
                  <a:srgbClr val="000000"/>
                </a:solidFill>
                <a:cs typeface="Times New Roman" panose="02020603050405020304" pitchFamily="18" charset="0"/>
              </a:rPr>
              <a:t>Perbedaan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politik</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luar</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negeri</a:t>
            </a:r>
            <a:endParaRPr lang="en-US" sz="2800" dirty="0">
              <a:solidFill>
                <a:srgbClr val="000000"/>
              </a:solidFill>
              <a:cs typeface="Times New Roman" panose="02020603050405020304" pitchFamily="18" charset="0"/>
            </a:endParaRPr>
          </a:p>
        </p:txBody>
      </p:sp>
      <p:sp>
        <p:nvSpPr>
          <p:cNvPr id="10" name="TextBox 9"/>
          <p:cNvSpPr txBox="1"/>
          <p:nvPr/>
        </p:nvSpPr>
        <p:spPr>
          <a:xfrm>
            <a:off x="323528"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66174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500063" y="2060848"/>
            <a:ext cx="8320087" cy="4248472"/>
          </a:xfrm>
          <a:prstGeom prst="foldedCorner">
            <a:avLst>
              <a:gd name="adj" fmla="val 12500"/>
            </a:avLst>
          </a:prstGeom>
          <a:noFill/>
          <a:ln w="9525">
            <a:noFill/>
            <a:round/>
            <a:headEnd/>
            <a:tailEnd/>
          </a:ln>
        </p:spPr>
        <p:txBody>
          <a:bodyPr/>
          <a:lstStyle/>
          <a:p>
            <a:pPr marL="400050" indent="-400050">
              <a:lnSpc>
                <a:spcPct val="125000"/>
              </a:lnSpc>
            </a:pPr>
            <a:r>
              <a:rPr lang="en-US" sz="2400" dirty="0">
                <a:solidFill>
                  <a:srgbClr val="000000"/>
                </a:solidFill>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Internasional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akibat</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langsung</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kerja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internasional</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tercermin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dalam</a:t>
            </a:r>
            <a:r>
              <a:rPr lang="en-US" sz="2200" dirty="0">
                <a:solidFill>
                  <a:srgbClr val="000000"/>
                </a:solidFill>
                <a:latin typeface="Trebuchet MS" pitchFamily="34" charset="0"/>
                <a:cs typeface="Times New Roman" panose="02020603050405020304" pitchFamily="18" charset="0"/>
              </a:rPr>
              <a:t> ….</a:t>
            </a: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sistem</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dianut</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manusia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keahlian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penduduk</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jenis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produksi</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diperdagangkan</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politik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luar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negeri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suatu</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negara</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E. </a:t>
            </a:r>
            <a:r>
              <a:rPr lang="en-US" sz="2200" dirty="0" err="1">
                <a:solidFill>
                  <a:srgbClr val="000000"/>
                </a:solidFill>
                <a:latin typeface="Trebuchet MS" pitchFamily="34" charset="0"/>
                <a:cs typeface="Times New Roman" panose="02020603050405020304" pitchFamily="18" charset="0"/>
              </a:rPr>
              <a:t>Jenis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alam</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tersedia</a:t>
            </a:r>
            <a:endParaRPr lang="en-US" sz="2200" dirty="0">
              <a:solidFill>
                <a:srgbClr val="000000"/>
              </a:solidFill>
              <a:latin typeface="Trebuchet MS" pitchFamily="34" charset="0"/>
              <a:cs typeface="Times New Roman" panose="02020603050405020304" pitchFamily="18" charset="0"/>
            </a:endParaRPr>
          </a:p>
        </p:txBody>
      </p:sp>
      <p:sp>
        <p:nvSpPr>
          <p:cNvPr id="12" name="TextBox 11"/>
          <p:cNvSpPr txBox="1"/>
          <p:nvPr/>
        </p:nvSpPr>
        <p:spPr>
          <a:xfrm>
            <a:off x="395536" y="1412776"/>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404664"/>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Tree>
    <p:extLst>
      <p:ext uri="{BB962C8B-B14F-4D97-AF65-F5344CB8AC3E}">
        <p14:creationId xmlns:p14="http://schemas.microsoft.com/office/powerpoint/2010/main" val="840513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
        <p:nvSpPr>
          <p:cNvPr id="8" name="AutoShape 3"/>
          <p:cNvSpPr>
            <a:spLocks noChangeArrowheads="1"/>
          </p:cNvSpPr>
          <p:nvPr/>
        </p:nvSpPr>
        <p:spPr bwMode="auto">
          <a:xfrm>
            <a:off x="642910" y="1988840"/>
            <a:ext cx="8137525" cy="3951890"/>
          </a:xfrm>
          <a:prstGeom prst="foldedCorner">
            <a:avLst>
              <a:gd name="adj" fmla="val 12500"/>
            </a:avLst>
          </a:prstGeom>
          <a:noFill/>
          <a:ln w="9525">
            <a:noFill/>
            <a:round/>
            <a:headEnd/>
            <a:tailEnd/>
          </a:ln>
        </p:spPr>
        <p:txBody>
          <a:bodyPr/>
          <a:lstStyle/>
          <a:p>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bumi</a:t>
            </a:r>
            <a:r>
              <a:rPr lang="en-US" sz="2400" dirty="0">
                <a:solidFill>
                  <a:prstClr val="black"/>
                </a:solidFill>
                <a:latin typeface="Trebuchet MS" pitchFamily="34" charset="0"/>
              </a:rPr>
              <a:t> </a:t>
            </a:r>
            <a:r>
              <a:rPr lang="en-US" sz="2400" dirty="0" err="1">
                <a:solidFill>
                  <a:prstClr val="black"/>
                </a:solidFill>
                <a:latin typeface="Trebuchet MS" pitchFamily="34" charset="0"/>
              </a:rPr>
              <a:t>terdiri</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a:t>
            </a:r>
            <a:r>
              <a:rPr lang="en-US" sz="2400" dirty="0" err="1">
                <a:solidFill>
                  <a:prstClr val="black"/>
                </a:solidFill>
                <a:latin typeface="Trebuchet MS" pitchFamily="34" charset="0"/>
              </a:rPr>
              <a:t>enam</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tersebut</a:t>
            </a:r>
            <a:r>
              <a:rPr lang="en-US" sz="2400" dirty="0">
                <a:solidFill>
                  <a:prstClr val="black"/>
                </a:solidFill>
                <a:latin typeface="Trebuchet MS" pitchFamily="34" charset="0"/>
              </a:rPr>
              <a:t> </a:t>
            </a:r>
            <a:r>
              <a:rPr lang="en-US" sz="2400" dirty="0" err="1">
                <a:solidFill>
                  <a:prstClr val="black"/>
                </a:solidFill>
                <a:latin typeface="Trebuchet MS" pitchFamily="34" charset="0"/>
              </a:rPr>
              <a:t>terus</a:t>
            </a:r>
            <a:r>
              <a:rPr lang="en-US" sz="2400" dirty="0">
                <a:solidFill>
                  <a:prstClr val="black"/>
                </a:solidFill>
                <a:latin typeface="Trebuchet MS" pitchFamily="34" charset="0"/>
              </a:rPr>
              <a:t> </a:t>
            </a:r>
            <a:r>
              <a:rPr lang="en-US" sz="2400" dirty="0" err="1">
                <a:solidFill>
                  <a:prstClr val="black"/>
                </a:solidFill>
                <a:latin typeface="Trebuchet MS" pitchFamily="34" charset="0"/>
              </a:rPr>
              <a:t>bergerak</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arah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berbeda-beda</a:t>
            </a:r>
            <a:r>
              <a:rPr lang="en-US" sz="2400" dirty="0">
                <a:solidFill>
                  <a:prstClr val="black"/>
                </a:solidFill>
                <a:latin typeface="Trebuchet MS" pitchFamily="34" charset="0"/>
              </a:rPr>
              <a:t>.</a:t>
            </a:r>
          </a:p>
          <a:p>
            <a:r>
              <a:rPr lang="en-US" sz="2400" dirty="0" err="1">
                <a:solidFill>
                  <a:prstClr val="black"/>
                </a:solidFill>
                <a:latin typeface="Trebuchet MS" pitchFamily="34" charset="0"/>
              </a:rPr>
              <a:t>Pola</a:t>
            </a:r>
            <a:r>
              <a:rPr lang="en-US" sz="2400" dirty="0">
                <a:solidFill>
                  <a:prstClr val="black"/>
                </a:solidFill>
                <a:latin typeface="Trebuchet MS" pitchFamily="34" charset="0"/>
              </a:rPr>
              <a:t> </a:t>
            </a:r>
            <a:r>
              <a:rPr lang="en-US" sz="2400" dirty="0" err="1">
                <a:solidFill>
                  <a:prstClr val="black"/>
                </a:solidFill>
                <a:latin typeface="Trebuchet MS" pitchFamily="34" charset="0"/>
              </a:rPr>
              <a:t>pergerakan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dan</a:t>
            </a:r>
            <a:r>
              <a:rPr lang="en-US" sz="2400" dirty="0">
                <a:solidFill>
                  <a:prstClr val="black"/>
                </a:solidFill>
                <a:latin typeface="Trebuchet MS" pitchFamily="34" charset="0"/>
              </a:rPr>
              <a:t> </a:t>
            </a:r>
            <a:r>
              <a:rPr lang="en-US" sz="2400" dirty="0" err="1">
                <a:solidFill>
                  <a:prstClr val="black"/>
                </a:solidFill>
                <a:latin typeface="Trebuchet MS" pitchFamily="34" charset="0"/>
              </a:rPr>
              <a:t>dampaknya</a:t>
            </a:r>
            <a:r>
              <a:rPr lang="en-US" sz="2400" dirty="0">
                <a:solidFill>
                  <a:prstClr val="black"/>
                </a:solidFill>
                <a:latin typeface="Trebuchet MS" pitchFamily="34" charset="0"/>
              </a:rPr>
              <a:t> </a:t>
            </a:r>
            <a:r>
              <a:rPr lang="en-US" sz="2400" dirty="0" err="1">
                <a:solidFill>
                  <a:prstClr val="black"/>
                </a:solidFill>
                <a:latin typeface="Trebuchet MS" pitchFamily="34" charset="0"/>
              </a:rPr>
              <a:t>terhadap</a:t>
            </a:r>
            <a:r>
              <a:rPr lang="en-US" sz="2400" dirty="0">
                <a:solidFill>
                  <a:prstClr val="black"/>
                </a:solidFill>
                <a:latin typeface="Trebuchet MS" pitchFamily="34" charset="0"/>
              </a:rPr>
              <a:t> </a:t>
            </a:r>
            <a:r>
              <a:rPr lang="en-US" sz="2400" dirty="0" err="1">
                <a:solidFill>
                  <a:prstClr val="black"/>
                </a:solidFill>
                <a:latin typeface="Trebuchet MS" pitchFamily="34" charset="0"/>
              </a:rPr>
              <a:t>kehidupan</a:t>
            </a:r>
            <a:r>
              <a:rPr lang="en-US" sz="2400" dirty="0">
                <a:solidFill>
                  <a:prstClr val="black"/>
                </a:solidFill>
                <a:latin typeface="Trebuchet MS" pitchFamily="34" charset="0"/>
              </a:rPr>
              <a:t> </a:t>
            </a:r>
            <a:r>
              <a:rPr lang="en-US" sz="2400" dirty="0" err="1">
                <a:solidFill>
                  <a:prstClr val="black"/>
                </a:solidFill>
                <a:latin typeface="Trebuchet MS" pitchFamily="34" charset="0"/>
              </a:rPr>
              <a:t>ditunjukkan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a:t>
            </a:r>
          </a:p>
          <a:p>
            <a:pPr marL="514350" indent="-514350">
              <a:buFont typeface="+mj-lt"/>
              <a:buAutoNum type="alphaUcPeriod"/>
            </a:pPr>
            <a:r>
              <a:rPr lang="en-US" sz="2400" dirty="0" err="1">
                <a:solidFill>
                  <a:prstClr val="black"/>
                </a:solidFill>
                <a:latin typeface="Trebuchet MS" pitchFamily="34" charset="0"/>
              </a:rPr>
              <a:t>divergen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jalur</a:t>
            </a:r>
            <a:r>
              <a:rPr lang="en-US" sz="2400" dirty="0">
                <a:solidFill>
                  <a:prstClr val="black"/>
                </a:solidFill>
                <a:latin typeface="Trebuchet MS" pitchFamily="34" charset="0"/>
              </a:rPr>
              <a:t> </a:t>
            </a:r>
            <a:r>
              <a:rPr lang="en-US" sz="2400" dirty="0" err="1">
                <a:solidFill>
                  <a:prstClr val="black"/>
                </a:solidFill>
                <a:latin typeface="Trebuchet MS" pitchFamily="34" charset="0"/>
              </a:rPr>
              <a:t>pegunungan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aktif</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subduksi</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pematang</a:t>
            </a:r>
            <a:r>
              <a:rPr lang="en-US" sz="2400" dirty="0">
                <a:solidFill>
                  <a:prstClr val="black"/>
                </a:solidFill>
                <a:latin typeface="Trebuchet MS" pitchFamily="34" charset="0"/>
              </a:rPr>
              <a:t> </a:t>
            </a:r>
            <a:r>
              <a:rPr lang="en-US" sz="2400" dirty="0" err="1">
                <a:solidFill>
                  <a:prstClr val="black"/>
                </a:solidFill>
                <a:latin typeface="Trebuchet MS" pitchFamily="34" charset="0"/>
              </a:rPr>
              <a:t>dasar</a:t>
            </a:r>
            <a:r>
              <a:rPr lang="en-US" sz="2400" dirty="0">
                <a:solidFill>
                  <a:prstClr val="black"/>
                </a:solidFill>
                <a:latin typeface="Trebuchet MS" pitchFamily="34" charset="0"/>
              </a:rPr>
              <a:t> </a:t>
            </a:r>
            <a:r>
              <a:rPr lang="en-US" sz="2400" dirty="0" err="1">
                <a:solidFill>
                  <a:prstClr val="black"/>
                </a:solidFill>
                <a:latin typeface="Trebuchet MS" pitchFamily="34" charset="0"/>
              </a:rPr>
              <a:t>samudera</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konvergen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permukaan</a:t>
            </a:r>
            <a:r>
              <a:rPr lang="en-US" sz="2400" dirty="0">
                <a:solidFill>
                  <a:prstClr val="black"/>
                </a:solidFill>
                <a:latin typeface="Trebuchet MS" pitchFamily="34" charset="0"/>
              </a:rPr>
              <a:t> </a:t>
            </a:r>
            <a:r>
              <a:rPr lang="en-US" sz="2400" dirty="0" err="1">
                <a:solidFill>
                  <a:prstClr val="black"/>
                </a:solidFill>
                <a:latin typeface="Trebuchet MS" pitchFamily="34" charset="0"/>
              </a:rPr>
              <a:t>bumi</a:t>
            </a:r>
            <a:r>
              <a:rPr lang="en-US" sz="2400" dirty="0">
                <a:solidFill>
                  <a:prstClr val="black"/>
                </a:solidFill>
                <a:latin typeface="Trebuchet MS" pitchFamily="34" charset="0"/>
              </a:rPr>
              <a:t> </a:t>
            </a:r>
            <a:r>
              <a:rPr lang="en-US" sz="2400" dirty="0" err="1">
                <a:solidFill>
                  <a:prstClr val="black"/>
                </a:solidFill>
                <a:latin typeface="Trebuchet MS" pitchFamily="34" charset="0"/>
              </a:rPr>
              <a:t>baru</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divergen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mengakibatkan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palung</a:t>
            </a:r>
            <a:r>
              <a:rPr lang="en-US" sz="2400" dirty="0">
                <a:solidFill>
                  <a:prstClr val="black"/>
                </a:solidFill>
                <a:latin typeface="Trebuchet MS" pitchFamily="34" charset="0"/>
              </a:rPr>
              <a:t> </a:t>
            </a:r>
            <a:r>
              <a:rPr lang="en-US" sz="2400" dirty="0" err="1">
                <a:solidFill>
                  <a:prstClr val="black"/>
                </a:solidFill>
                <a:latin typeface="Trebuchet MS" pitchFamily="34" charset="0"/>
              </a:rPr>
              <a:t>semakin</a:t>
            </a:r>
            <a:r>
              <a:rPr lang="en-US" sz="2400" dirty="0">
                <a:solidFill>
                  <a:prstClr val="black"/>
                </a:solidFill>
                <a:latin typeface="Trebuchet MS" pitchFamily="34" charset="0"/>
              </a:rPr>
              <a:t> </a:t>
            </a:r>
            <a:r>
              <a:rPr lang="en-US" sz="2400" dirty="0" err="1">
                <a:solidFill>
                  <a:prstClr val="black"/>
                </a:solidFill>
                <a:latin typeface="Trebuchet MS" pitchFamily="34" charset="0"/>
              </a:rPr>
              <a:t>dalam</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konvergen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jalur</a:t>
            </a:r>
            <a:r>
              <a:rPr lang="en-US" sz="2400" dirty="0">
                <a:solidFill>
                  <a:prstClr val="black"/>
                </a:solidFill>
                <a:latin typeface="Trebuchet MS" pitchFamily="34" charset="0"/>
              </a:rPr>
              <a:t> </a:t>
            </a:r>
            <a:r>
              <a:rPr lang="en-US" sz="2400" dirty="0" err="1">
                <a:solidFill>
                  <a:prstClr val="black"/>
                </a:solidFill>
                <a:latin typeface="Trebuchet MS" pitchFamily="34" charset="0"/>
              </a:rPr>
              <a:t>pegunungan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lipatan</a:t>
            </a:r>
            <a:r>
              <a:rPr lang="en-US" sz="2400" dirty="0">
                <a:solidFill>
                  <a:prstClr val="black"/>
                </a:solidFill>
                <a:latin typeface="Trebuchet MS" pitchFamily="34" charset="0"/>
              </a:rPr>
              <a:t>.</a:t>
            </a:r>
          </a:p>
        </p:txBody>
      </p:sp>
      <p:sp>
        <p:nvSpPr>
          <p:cNvPr id="9" name="TextBox 8"/>
          <p:cNvSpPr txBox="1"/>
          <p:nvPr/>
        </p:nvSpPr>
        <p:spPr>
          <a:xfrm>
            <a:off x="467544"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5940152" y="5733854"/>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ysClr val="windowText" lastClr="000000"/>
                </a:solidFill>
                <a:latin typeface="Trebuchet MS" pitchFamily="34" charset="0"/>
              </a:rPr>
              <a:t>Kunci</a:t>
            </a:r>
            <a:r>
              <a:rPr lang="en-US" sz="2400" dirty="0">
                <a:solidFill>
                  <a:sysClr val="windowText" lastClr="000000"/>
                </a:solidFill>
                <a:latin typeface="Trebuchet MS" pitchFamily="34" charset="0"/>
              </a:rPr>
              <a:t>: E</a:t>
            </a:r>
          </a:p>
        </p:txBody>
      </p:sp>
    </p:spTree>
    <p:extLst>
      <p:ext uri="{BB962C8B-B14F-4D97-AF65-F5344CB8AC3E}">
        <p14:creationId xmlns:p14="http://schemas.microsoft.com/office/powerpoint/2010/main" val="62840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642910" y="1988840"/>
            <a:ext cx="8137525" cy="4104456"/>
          </a:xfrm>
          <a:prstGeom prst="foldedCorner">
            <a:avLst>
              <a:gd name="adj" fmla="val 12500"/>
            </a:avLst>
          </a:prstGeom>
          <a:noFill/>
          <a:ln w="9525">
            <a:noFill/>
            <a:round/>
            <a:headEnd/>
            <a:tailEnd/>
          </a:ln>
        </p:spPr>
        <p:txBody>
          <a:bodyPr/>
          <a:lstStyle/>
          <a:p>
            <a:r>
              <a:rPr lang="en-US" sz="2800" dirty="0" err="1">
                <a:solidFill>
                  <a:prstClr val="black"/>
                </a:solidFill>
              </a:rPr>
              <a:t>Pola</a:t>
            </a:r>
            <a:r>
              <a:rPr lang="en-US" sz="2800" dirty="0">
                <a:solidFill>
                  <a:prstClr val="black"/>
                </a:solidFill>
              </a:rPr>
              <a:t> </a:t>
            </a:r>
            <a:r>
              <a:rPr lang="en-US" sz="2800" dirty="0" err="1">
                <a:solidFill>
                  <a:prstClr val="black"/>
                </a:solidFill>
              </a:rPr>
              <a:t>pergerakan</a:t>
            </a:r>
            <a:r>
              <a:rPr lang="en-US" sz="2800" dirty="0">
                <a:solidFill>
                  <a:prstClr val="black"/>
                </a:solidFill>
              </a:rPr>
              <a:t> </a:t>
            </a:r>
            <a:r>
              <a:rPr lang="en-US" sz="2800" dirty="0" err="1">
                <a:solidFill>
                  <a:prstClr val="black"/>
                </a:solidFill>
              </a:rPr>
              <a:t>lempeng</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dampaknya</a:t>
            </a:r>
            <a:r>
              <a:rPr lang="en-US" sz="2800" dirty="0">
                <a:solidFill>
                  <a:prstClr val="black"/>
                </a:solidFill>
              </a:rPr>
              <a:t> </a:t>
            </a:r>
            <a:r>
              <a:rPr lang="en-US" sz="2800" dirty="0" err="1">
                <a:solidFill>
                  <a:prstClr val="black"/>
                </a:solidFill>
              </a:rPr>
              <a:t>terhadap</a:t>
            </a:r>
            <a:r>
              <a:rPr lang="en-US" sz="2800" dirty="0">
                <a:solidFill>
                  <a:prstClr val="black"/>
                </a:solidFill>
              </a:rPr>
              <a:t> </a:t>
            </a:r>
            <a:r>
              <a:rPr lang="en-US" sz="2800" dirty="0" err="1">
                <a:solidFill>
                  <a:prstClr val="black"/>
                </a:solidFill>
              </a:rPr>
              <a:t>kehidupan</a:t>
            </a:r>
            <a:r>
              <a:rPr lang="en-US" sz="2800" dirty="0">
                <a:solidFill>
                  <a:prstClr val="black"/>
                </a:solidFill>
              </a:rPr>
              <a:t> </a:t>
            </a:r>
            <a:r>
              <a:rPr lang="en-US" sz="2800" dirty="0" err="1">
                <a:solidFill>
                  <a:prstClr val="black"/>
                </a:solidFill>
              </a:rPr>
              <a:t>ditunjukkan</a:t>
            </a:r>
            <a:r>
              <a:rPr lang="en-US" sz="2800" dirty="0">
                <a:solidFill>
                  <a:prstClr val="black"/>
                </a:solidFill>
              </a:rPr>
              <a:t> </a:t>
            </a:r>
            <a:r>
              <a:rPr lang="en-US" sz="2800" dirty="0" err="1">
                <a:solidFill>
                  <a:prstClr val="black"/>
                </a:solidFill>
              </a:rPr>
              <a:t>pada</a:t>
            </a:r>
            <a:r>
              <a:rPr lang="en-US" sz="2800" dirty="0">
                <a:solidFill>
                  <a:prstClr val="black"/>
                </a:solidFill>
              </a:rPr>
              <a:t> ….</a:t>
            </a:r>
          </a:p>
          <a:p>
            <a:pPr marL="514350" indent="-514350">
              <a:buFont typeface="+mj-lt"/>
              <a:buAutoNum type="alphaUcPeriod"/>
            </a:pPr>
            <a:r>
              <a:rPr lang="en-US" sz="2800" dirty="0" err="1">
                <a:solidFill>
                  <a:prstClr val="black"/>
                </a:solidFill>
              </a:rPr>
              <a:t>divergen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jalur</a:t>
            </a:r>
            <a:r>
              <a:rPr lang="en-US" sz="2800" dirty="0">
                <a:solidFill>
                  <a:prstClr val="black"/>
                </a:solidFill>
              </a:rPr>
              <a:t> </a:t>
            </a:r>
            <a:r>
              <a:rPr lang="en-US" sz="2800" dirty="0" err="1">
                <a:solidFill>
                  <a:prstClr val="black"/>
                </a:solidFill>
              </a:rPr>
              <a:t>pegunungan</a:t>
            </a:r>
            <a:r>
              <a:rPr lang="en-US" sz="2800" dirty="0">
                <a:solidFill>
                  <a:prstClr val="black"/>
                </a:solidFill>
              </a:rPr>
              <a:t> </a:t>
            </a:r>
            <a:r>
              <a:rPr lang="en-US" sz="2800" dirty="0" err="1">
                <a:solidFill>
                  <a:prstClr val="black"/>
                </a:solidFill>
              </a:rPr>
              <a:t>aktif</a:t>
            </a:r>
            <a:endParaRPr lang="en-US" sz="2800" dirty="0">
              <a:solidFill>
                <a:prstClr val="black"/>
              </a:solidFill>
            </a:endParaRPr>
          </a:p>
          <a:p>
            <a:pPr marL="514350" indent="-514350">
              <a:buFont typeface="+mj-lt"/>
              <a:buAutoNum type="alphaUcPeriod"/>
            </a:pPr>
            <a:r>
              <a:rPr lang="en-US" sz="2800" dirty="0" err="1">
                <a:solidFill>
                  <a:prstClr val="black"/>
                </a:solidFill>
              </a:rPr>
              <a:t>subduksi</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pematang</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samudera</a:t>
            </a:r>
            <a:endParaRPr lang="en-US" sz="2800" dirty="0">
              <a:solidFill>
                <a:prstClr val="black"/>
              </a:solidFill>
            </a:endParaRPr>
          </a:p>
          <a:p>
            <a:pPr marL="514350" indent="-514350">
              <a:buFont typeface="+mj-lt"/>
              <a:buAutoNum type="alphaUcPeriod"/>
            </a:pPr>
            <a:r>
              <a:rPr lang="en-US" sz="2800" dirty="0" err="1">
                <a:solidFill>
                  <a:prstClr val="black"/>
                </a:solidFill>
              </a:rPr>
              <a:t>konvergen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permukaan</a:t>
            </a:r>
            <a:r>
              <a:rPr lang="en-US" sz="2800" dirty="0">
                <a:solidFill>
                  <a:prstClr val="black"/>
                </a:solidFill>
              </a:rPr>
              <a:t> </a:t>
            </a:r>
            <a:r>
              <a:rPr lang="en-US" sz="2800" dirty="0" err="1">
                <a:solidFill>
                  <a:prstClr val="black"/>
                </a:solidFill>
              </a:rPr>
              <a:t>bumi</a:t>
            </a:r>
            <a:r>
              <a:rPr lang="en-US" sz="2800" dirty="0">
                <a:solidFill>
                  <a:prstClr val="black"/>
                </a:solidFill>
              </a:rPr>
              <a:t> </a:t>
            </a:r>
            <a:r>
              <a:rPr lang="en-US" sz="2800" dirty="0" err="1">
                <a:solidFill>
                  <a:prstClr val="black"/>
                </a:solidFill>
              </a:rPr>
              <a:t>baru</a:t>
            </a:r>
            <a:endParaRPr lang="en-US" sz="2800" dirty="0">
              <a:solidFill>
                <a:prstClr val="black"/>
              </a:solidFill>
            </a:endParaRPr>
          </a:p>
          <a:p>
            <a:pPr marL="514350" indent="-514350">
              <a:buFont typeface="+mj-lt"/>
              <a:buAutoNum type="alphaUcPeriod"/>
            </a:pPr>
            <a:r>
              <a:rPr lang="en-US" sz="2800" dirty="0" err="1">
                <a:solidFill>
                  <a:prstClr val="black"/>
                </a:solidFill>
              </a:rPr>
              <a:t>divergen</a:t>
            </a:r>
            <a:r>
              <a:rPr lang="en-US" sz="2800" dirty="0">
                <a:solidFill>
                  <a:prstClr val="black"/>
                </a:solidFill>
              </a:rPr>
              <a:t> </a:t>
            </a:r>
            <a:r>
              <a:rPr lang="en-US" sz="2800" dirty="0" err="1">
                <a:solidFill>
                  <a:prstClr val="black"/>
                </a:solidFill>
              </a:rPr>
              <a:t>mengakibatkan</a:t>
            </a:r>
            <a:r>
              <a:rPr lang="en-US" sz="2800" dirty="0">
                <a:solidFill>
                  <a:prstClr val="black"/>
                </a:solidFill>
              </a:rPr>
              <a:t> </a:t>
            </a:r>
            <a:r>
              <a:rPr lang="en-US" sz="2800" dirty="0" err="1">
                <a:solidFill>
                  <a:prstClr val="black"/>
                </a:solidFill>
              </a:rPr>
              <a:t>palung</a:t>
            </a:r>
            <a:r>
              <a:rPr lang="en-US" sz="2800" dirty="0">
                <a:solidFill>
                  <a:prstClr val="black"/>
                </a:solidFill>
              </a:rPr>
              <a:t> </a:t>
            </a:r>
            <a:r>
              <a:rPr lang="en-US" sz="2800" dirty="0" err="1">
                <a:solidFill>
                  <a:prstClr val="black"/>
                </a:solidFill>
              </a:rPr>
              <a:t>semakin</a:t>
            </a:r>
            <a:r>
              <a:rPr lang="en-US" sz="2800" dirty="0">
                <a:solidFill>
                  <a:prstClr val="black"/>
                </a:solidFill>
              </a:rPr>
              <a:t> </a:t>
            </a:r>
            <a:r>
              <a:rPr lang="en-US" sz="2800" dirty="0" err="1">
                <a:solidFill>
                  <a:prstClr val="black"/>
                </a:solidFill>
              </a:rPr>
              <a:t>dalam</a:t>
            </a:r>
            <a:endParaRPr lang="en-US" sz="2800" dirty="0">
              <a:solidFill>
                <a:prstClr val="black"/>
              </a:solidFill>
            </a:endParaRPr>
          </a:p>
          <a:p>
            <a:pPr marL="514350" indent="-514350">
              <a:buFont typeface="+mj-lt"/>
              <a:buAutoNum type="alphaUcPeriod"/>
            </a:pPr>
            <a:r>
              <a:rPr lang="en-US" sz="2800" dirty="0" err="1">
                <a:solidFill>
                  <a:prstClr val="black"/>
                </a:solidFill>
              </a:rPr>
              <a:t>konvergen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jalur</a:t>
            </a:r>
            <a:r>
              <a:rPr lang="en-US" sz="2800" dirty="0">
                <a:solidFill>
                  <a:prstClr val="black"/>
                </a:solidFill>
              </a:rPr>
              <a:t> </a:t>
            </a:r>
            <a:r>
              <a:rPr lang="en-US" sz="2800" dirty="0" err="1">
                <a:solidFill>
                  <a:prstClr val="black"/>
                </a:solidFill>
              </a:rPr>
              <a:t>pegunungan</a:t>
            </a:r>
            <a:r>
              <a:rPr lang="en-US" sz="2800" dirty="0">
                <a:solidFill>
                  <a:prstClr val="black"/>
                </a:solidFill>
              </a:rPr>
              <a:t> </a:t>
            </a:r>
            <a:r>
              <a:rPr lang="en-US" sz="2800" dirty="0" err="1">
                <a:solidFill>
                  <a:prstClr val="black"/>
                </a:solidFill>
              </a:rPr>
              <a:t>lipatan</a:t>
            </a:r>
            <a:r>
              <a:rPr lang="en-US" sz="2800" dirty="0">
                <a:solidFill>
                  <a:prstClr val="black"/>
                </a:solidFill>
              </a:rPr>
              <a:t>.</a:t>
            </a:r>
            <a:endParaRPr lang="en-US" sz="2800" dirty="0">
              <a:solidFill>
                <a:prstClr val="black"/>
              </a:solidFill>
              <a:latin typeface="Arial" pitchFamily="34" charset="0"/>
            </a:endParaRPr>
          </a:p>
        </p:txBody>
      </p:sp>
      <p:sp>
        <p:nvSpPr>
          <p:cNvPr id="11" name="Rectangle 10"/>
          <p:cNvSpPr/>
          <p:nvPr/>
        </p:nvSpPr>
        <p:spPr>
          <a:xfrm>
            <a:off x="6012160" y="5373216"/>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ysClr val="windowText" lastClr="000000"/>
                </a:solidFill>
              </a:rPr>
              <a:t>Kunci</a:t>
            </a:r>
            <a:r>
              <a:rPr lang="en-US" sz="3200" dirty="0">
                <a:solidFill>
                  <a:sysClr val="windowText" lastClr="000000"/>
                </a:solidFill>
              </a:rPr>
              <a:t>: E</a:t>
            </a:r>
          </a:p>
        </p:txBody>
      </p:sp>
      <p:sp>
        <p:nvSpPr>
          <p:cNvPr id="12" name="TextBox 11"/>
          <p:cNvSpPr txBox="1"/>
          <p:nvPr/>
        </p:nvSpPr>
        <p:spPr>
          <a:xfrm>
            <a:off x="467544"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Tree>
    <p:extLst>
      <p:ext uri="{BB962C8B-B14F-4D97-AF65-F5344CB8AC3E}">
        <p14:creationId xmlns:p14="http://schemas.microsoft.com/office/powerpoint/2010/main" val="1735488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
        <p:nvSpPr>
          <p:cNvPr id="8" name="AutoShape 3"/>
          <p:cNvSpPr>
            <a:spLocks noChangeArrowheads="1"/>
          </p:cNvSpPr>
          <p:nvPr/>
        </p:nvSpPr>
        <p:spPr bwMode="auto">
          <a:xfrm>
            <a:off x="642910" y="1988840"/>
            <a:ext cx="8137525" cy="3951890"/>
          </a:xfrm>
          <a:prstGeom prst="foldedCorner">
            <a:avLst>
              <a:gd name="adj" fmla="val 12500"/>
            </a:avLst>
          </a:prstGeom>
          <a:noFill/>
          <a:ln w="9525">
            <a:noFill/>
            <a:round/>
            <a:headEnd/>
            <a:tailEnd/>
          </a:ln>
        </p:spPr>
        <p:txBody>
          <a:bodyPr/>
          <a:lstStyle/>
          <a:p>
            <a:pPr algn="just"/>
            <a:r>
              <a:rPr lang="en-US" sz="2200" dirty="0" err="1">
                <a:solidFill>
                  <a:srgbClr val="000000"/>
                </a:solidFill>
                <a:latin typeface="Trebuchet MS" pitchFamily="34" charset="0"/>
                <a:cs typeface="Times New Roman" panose="02020603050405020304" pitchFamily="18" charset="0"/>
              </a:rPr>
              <a:t>Prinsip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kerja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kamera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sama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dengan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Kamera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tersusun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berbagai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macam</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begitu</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halnya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dengan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berfungsi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memfokuskan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cahaya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adalah</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pupil</a:t>
            </a:r>
          </a:p>
          <a:p>
            <a:pPr algn="just"/>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retina</a:t>
            </a:r>
          </a:p>
          <a:p>
            <a:pPr algn="just"/>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kornea</a:t>
            </a:r>
            <a:endParaRPr lang="en-US" sz="2200" dirty="0">
              <a:solidFill>
                <a:srgbClr val="000000"/>
              </a:solidFill>
              <a:latin typeface="Trebuchet MS" pitchFamily="34" charset="0"/>
              <a:cs typeface="Times New Roman" panose="02020603050405020304" pitchFamily="18" charset="0"/>
            </a:endParaRPr>
          </a:p>
          <a:p>
            <a:pPr algn="just"/>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len</a:t>
            </a:r>
            <a:r>
              <a:rPr lang="en-US" sz="2400" dirty="0" err="1">
                <a:solidFill>
                  <a:srgbClr val="000000"/>
                </a:solidFill>
                <a:latin typeface="Times New Roman" panose="02020603050405020304" pitchFamily="18" charset="0"/>
                <a:cs typeface="Times New Roman" panose="02020603050405020304" pitchFamily="18" charset="0"/>
              </a:rPr>
              <a:t>sa</a:t>
            </a:r>
            <a:r>
              <a:rPr lang="en-US" sz="2400" dirty="0">
                <a:solidFill>
                  <a:srgbClr val="000000"/>
                </a:solidFill>
                <a:latin typeface="Times New Roman" panose="02020603050405020304" pitchFamily="18" charset="0"/>
                <a:cs typeface="Times New Roman" panose="02020603050405020304" pitchFamily="18" charset="0"/>
              </a:rPr>
              <a:t>	</a:t>
            </a:r>
            <a:endParaRPr lang="en-US" sz="2400" dirty="0">
              <a:solidFill>
                <a:prstClr val="black"/>
              </a:solidFill>
              <a:latin typeface="Trebuchet MS" pitchFamily="34" charset="0"/>
            </a:endParaRPr>
          </a:p>
        </p:txBody>
      </p:sp>
      <p:sp>
        <p:nvSpPr>
          <p:cNvPr id="9" name="TextBox 8"/>
          <p:cNvSpPr txBox="1"/>
          <p:nvPr/>
        </p:nvSpPr>
        <p:spPr>
          <a:xfrm>
            <a:off x="467544"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62840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642910" y="1988840"/>
            <a:ext cx="8137525" cy="4104456"/>
          </a:xfrm>
          <a:prstGeom prst="foldedCorner">
            <a:avLst>
              <a:gd name="adj" fmla="val 12500"/>
            </a:avLst>
          </a:prstGeom>
          <a:noFill/>
          <a:ln w="9525">
            <a:noFill/>
            <a:round/>
            <a:headEnd/>
            <a:tailEnd/>
          </a:ln>
        </p:spPr>
        <p:txBody>
          <a:bodyPr/>
          <a:lstStyle/>
          <a:p>
            <a:pPr marL="355600" indent="-355600" algn="just"/>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berfungsi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memfokuskan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cahaya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adalah</a:t>
            </a:r>
            <a:r>
              <a:rPr lang="en-US" sz="2200" dirty="0">
                <a:solidFill>
                  <a:srgbClr val="000000"/>
                </a:solidFill>
                <a:latin typeface="Trebuchet MS" pitchFamily="34" charset="0"/>
                <a:cs typeface="Times New Roman" panose="02020603050405020304" pitchFamily="18" charset="0"/>
              </a:rPr>
              <a:t> ....</a:t>
            </a:r>
          </a:p>
          <a:p>
            <a:pPr marL="355600" algn="just"/>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pupil</a:t>
            </a:r>
          </a:p>
          <a:p>
            <a:pPr marL="355600" algn="just"/>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retina</a:t>
            </a:r>
          </a:p>
          <a:p>
            <a:pPr marL="355600" algn="just"/>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kornea</a:t>
            </a:r>
            <a:endParaRPr lang="en-US" sz="2200" dirty="0">
              <a:solidFill>
                <a:srgbClr val="000000"/>
              </a:solidFill>
              <a:latin typeface="Trebuchet MS" pitchFamily="34" charset="0"/>
              <a:cs typeface="Times New Roman" panose="02020603050405020304" pitchFamily="18" charset="0"/>
            </a:endParaRPr>
          </a:p>
          <a:p>
            <a:pPr marL="869950" indent="-514350" algn="just">
              <a:buAutoNum type="alphaUcPeriod" startAt="4"/>
            </a:pPr>
            <a:r>
              <a:rPr lang="en-US" sz="2200" dirty="0" err="1">
                <a:solidFill>
                  <a:srgbClr val="000000"/>
                </a:solidFill>
                <a:latin typeface="Trebuchet MS" pitchFamily="34" charset="0"/>
                <a:cs typeface="Times New Roman" panose="02020603050405020304" pitchFamily="18" charset="0"/>
              </a:rPr>
              <a:t>lensa</a:t>
            </a:r>
            <a:r>
              <a:rPr lang="en-US" sz="2200" dirty="0">
                <a:solidFill>
                  <a:srgbClr val="000000"/>
                </a:solidFill>
                <a:latin typeface="Trebuchet MS" pitchFamily="34" charset="0"/>
                <a:cs typeface="Times New Roman" panose="02020603050405020304" pitchFamily="18" charset="0"/>
              </a:rPr>
              <a:t>		</a:t>
            </a:r>
            <a:endParaRPr lang="id-ID" sz="2200" dirty="0">
              <a:solidFill>
                <a:srgbClr val="000000"/>
              </a:solidFill>
              <a:latin typeface="Trebuchet MS" pitchFamily="34" charset="0"/>
              <a:cs typeface="Times New Roman" panose="02020603050405020304" pitchFamily="18" charset="0"/>
            </a:endParaRPr>
          </a:p>
          <a:p>
            <a:pPr marL="514350" indent="-514350">
              <a:buFont typeface="+mj-lt"/>
              <a:buAutoNum type="alphaUcPeriod" startAt="4"/>
            </a:pPr>
            <a:endParaRPr lang="en-US" sz="2800" dirty="0">
              <a:solidFill>
                <a:prstClr val="black"/>
              </a:solidFill>
              <a:latin typeface="Arial" pitchFamily="34" charset="0"/>
            </a:endParaRPr>
          </a:p>
        </p:txBody>
      </p:sp>
      <p:sp>
        <p:nvSpPr>
          <p:cNvPr id="11" name="Rectangle 10"/>
          <p:cNvSpPr/>
          <p:nvPr/>
        </p:nvSpPr>
        <p:spPr>
          <a:xfrm>
            <a:off x="6012160" y="5373216"/>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ysClr val="windowText" lastClr="000000"/>
                </a:solidFill>
              </a:rPr>
              <a:t>Kunci</a:t>
            </a:r>
            <a:r>
              <a:rPr lang="en-US" sz="3200" dirty="0">
                <a:solidFill>
                  <a:sysClr val="windowText" lastClr="000000"/>
                </a:solidFill>
              </a:rPr>
              <a:t>: E</a:t>
            </a:r>
          </a:p>
        </p:txBody>
      </p:sp>
      <p:sp>
        <p:nvSpPr>
          <p:cNvPr id="12" name="TextBox 11"/>
          <p:cNvSpPr txBox="1"/>
          <p:nvPr/>
        </p:nvSpPr>
        <p:spPr>
          <a:xfrm>
            <a:off x="467544"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Tree>
    <p:extLst>
      <p:ext uri="{BB962C8B-B14F-4D97-AF65-F5344CB8AC3E}">
        <p14:creationId xmlns:p14="http://schemas.microsoft.com/office/powerpoint/2010/main" val="1735488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907704" y="260648"/>
            <a:ext cx="5256584" cy="671661"/>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Keunggulan</a:t>
            </a:r>
            <a:r>
              <a:rPr lang="id-ID" sz="3600" b="1" kern="10" dirty="0">
                <a:ln w="1905"/>
                <a:solidFill>
                  <a:srgbClr val="00B050"/>
                </a:solidFill>
                <a:effectLst>
                  <a:innerShdw blurRad="69850" dist="43180" dir="5400000">
                    <a:srgbClr val="000000">
                      <a:alpha val="65000"/>
                    </a:srgbClr>
                  </a:innerShdw>
                </a:effectLst>
                <a:latin typeface="Cambria" pitchFamily="18" charset="0"/>
              </a:rPr>
              <a:t> Soal PG</a:t>
            </a:r>
          </a:p>
        </p:txBody>
      </p:sp>
      <p:sp>
        <p:nvSpPr>
          <p:cNvPr id="5" name="Rectangle 1"/>
          <p:cNvSpPr>
            <a:spLocks noChangeArrowheads="1"/>
          </p:cNvSpPr>
          <p:nvPr/>
        </p:nvSpPr>
        <p:spPr bwMode="auto">
          <a:xfrm>
            <a:off x="250825" y="1370960"/>
            <a:ext cx="8642350" cy="3770263"/>
          </a:xfrm>
          <a:prstGeom prst="rect">
            <a:avLst/>
          </a:prstGeom>
          <a:noFill/>
          <a:ln w="9525">
            <a:noFill/>
            <a:miter lim="800000"/>
            <a:headEnd/>
            <a:tailEnd/>
          </a:ln>
        </p:spPr>
        <p:txBody>
          <a:bodyPr>
            <a:spAutoFit/>
          </a:bodyPr>
          <a:lstStyle/>
          <a:p>
            <a:pPr marL="457200" indent="-457200">
              <a:spcBef>
                <a:spcPts val="600"/>
              </a:spcBef>
              <a:buFont typeface="+mj-lt"/>
              <a:buAutoNum type="arabicPeriod"/>
            </a:pPr>
            <a:r>
              <a:rPr lang="en-US" sz="2800" dirty="0">
                <a:solidFill>
                  <a:prstClr val="black"/>
                </a:solidFill>
                <a:latin typeface="Trebuchet MS" pitchFamily="34" charset="0"/>
              </a:rPr>
              <a:t>Mengukur </a:t>
            </a:r>
            <a:r>
              <a:rPr lang="en-US" sz="2800" dirty="0" err="1">
                <a:solidFill>
                  <a:prstClr val="black"/>
                </a:solidFill>
                <a:latin typeface="Trebuchet MS" pitchFamily="34" charset="0"/>
              </a:rPr>
              <a:t>berbagai</a:t>
            </a:r>
            <a:r>
              <a:rPr lang="en-US" sz="2800" dirty="0">
                <a:solidFill>
                  <a:prstClr val="black"/>
                </a:solidFill>
                <a:latin typeface="Trebuchet MS" pitchFamily="34" charset="0"/>
              </a:rPr>
              <a:t> </a:t>
            </a:r>
            <a:r>
              <a:rPr lang="en-US" sz="2800" dirty="0" err="1">
                <a:solidFill>
                  <a:prstClr val="black"/>
                </a:solidFill>
                <a:latin typeface="Trebuchet MS" pitchFamily="34" charset="0"/>
              </a:rPr>
              <a:t>jenjang</a:t>
            </a:r>
            <a:r>
              <a:rPr lang="en-US" sz="2800" dirty="0">
                <a:solidFill>
                  <a:prstClr val="black"/>
                </a:solidFill>
                <a:latin typeface="Trebuchet MS" pitchFamily="34" charset="0"/>
              </a:rPr>
              <a:t> </a:t>
            </a:r>
            <a:r>
              <a:rPr lang="en-US" sz="2800" dirty="0" err="1">
                <a:solidFill>
                  <a:prstClr val="black"/>
                </a:solidFill>
                <a:latin typeface="Trebuchet MS" pitchFamily="34" charset="0"/>
              </a:rPr>
              <a:t>kognitif</a:t>
            </a:r>
            <a:r>
              <a:rPr lang="en-US" sz="2800" dirty="0">
                <a:solidFill>
                  <a:prstClr val="black"/>
                </a:solidFill>
                <a:latin typeface="Trebuchet MS" pitchFamily="34" charset="0"/>
              </a:rPr>
              <a:t> (</a:t>
            </a:r>
            <a:r>
              <a:rPr lang="en-US" sz="2800" dirty="0" err="1">
                <a:solidFill>
                  <a:prstClr val="black"/>
                </a:solidFill>
                <a:latin typeface="Trebuchet MS" pitchFamily="34" charset="0"/>
              </a:rPr>
              <a:t>dari</a:t>
            </a:r>
            <a:r>
              <a:rPr lang="en-US" sz="2800" dirty="0">
                <a:solidFill>
                  <a:prstClr val="black"/>
                </a:solidFill>
                <a:latin typeface="Trebuchet MS" pitchFamily="34" charset="0"/>
              </a:rPr>
              <a:t> </a:t>
            </a:r>
            <a:r>
              <a:rPr lang="en-US" sz="2800" dirty="0" err="1">
                <a:solidFill>
                  <a:prstClr val="black"/>
                </a:solidFill>
                <a:latin typeface="Trebuchet MS" pitchFamily="34" charset="0"/>
              </a:rPr>
              <a:t>ingatan</a:t>
            </a:r>
            <a:r>
              <a:rPr lang="en-US" sz="2800" dirty="0">
                <a:solidFill>
                  <a:prstClr val="black"/>
                </a:solidFill>
                <a:latin typeface="Trebuchet MS" pitchFamily="34" charset="0"/>
              </a:rPr>
              <a:t> </a:t>
            </a:r>
            <a:r>
              <a:rPr lang="en-US" sz="2800" dirty="0" err="1">
                <a:solidFill>
                  <a:prstClr val="black"/>
                </a:solidFill>
                <a:latin typeface="Trebuchet MS" pitchFamily="34" charset="0"/>
              </a:rPr>
              <a:t>sampai</a:t>
            </a:r>
            <a:r>
              <a:rPr lang="en-US" sz="2800" dirty="0">
                <a:solidFill>
                  <a:prstClr val="black"/>
                </a:solidFill>
                <a:latin typeface="Trebuchet MS" pitchFamily="34" charset="0"/>
              </a:rPr>
              <a:t> </a:t>
            </a:r>
            <a:r>
              <a:rPr lang="en-US" sz="2800" dirty="0" err="1">
                <a:solidFill>
                  <a:prstClr val="black"/>
                </a:solidFill>
                <a:latin typeface="Trebuchet MS" pitchFamily="34" charset="0"/>
              </a:rPr>
              <a:t>dengan</a:t>
            </a:r>
            <a:r>
              <a:rPr lang="en-US" sz="2800" dirty="0">
                <a:solidFill>
                  <a:prstClr val="black"/>
                </a:solidFill>
                <a:latin typeface="Trebuchet MS" pitchFamily="34" charset="0"/>
              </a:rPr>
              <a:t> </a:t>
            </a:r>
            <a:r>
              <a:rPr lang="en-US" sz="2800" dirty="0" err="1">
                <a:solidFill>
                  <a:prstClr val="black"/>
                </a:solidFill>
                <a:latin typeface="Trebuchet MS" pitchFamily="34" charset="0"/>
              </a:rPr>
              <a:t>kreasi</a:t>
            </a:r>
            <a:r>
              <a:rPr lang="en-US" sz="2800" dirty="0">
                <a:solidFill>
                  <a:prstClr val="black"/>
                </a:solidFill>
                <a:latin typeface="Trebuchet MS" pitchFamily="34" charset="0"/>
              </a:rPr>
              <a:t>).</a:t>
            </a:r>
          </a:p>
          <a:p>
            <a:pPr marL="457200" indent="-457200">
              <a:spcBef>
                <a:spcPts val="600"/>
              </a:spcBef>
              <a:buFont typeface="+mj-lt"/>
              <a:buAutoNum type="arabicPeriod"/>
            </a:pPr>
            <a:r>
              <a:rPr lang="id-ID" sz="2800" dirty="0">
                <a:solidFill>
                  <a:prstClr val="black"/>
                </a:solidFill>
                <a:latin typeface="Trebuchet MS" pitchFamily="34" charset="0"/>
              </a:rPr>
              <a:t>Dapat mencakup ruang lingkup materi yang luas.</a:t>
            </a:r>
          </a:p>
          <a:p>
            <a:pPr marL="457200" indent="-457200">
              <a:spcBef>
                <a:spcPts val="600"/>
              </a:spcBef>
              <a:buFont typeface="+mj-lt"/>
              <a:buAutoNum type="arabicPeriod"/>
            </a:pPr>
            <a:r>
              <a:rPr lang="en-US" sz="2800" dirty="0" err="1">
                <a:solidFill>
                  <a:prstClr val="black"/>
                </a:solidFill>
                <a:latin typeface="Trebuchet MS" pitchFamily="34" charset="0"/>
              </a:rPr>
              <a:t>Penskorannya</a:t>
            </a:r>
            <a:r>
              <a:rPr lang="en-US" sz="2800" dirty="0">
                <a:solidFill>
                  <a:prstClr val="black"/>
                </a:solidFill>
                <a:latin typeface="Trebuchet MS" pitchFamily="34" charset="0"/>
              </a:rPr>
              <a:t> </a:t>
            </a:r>
            <a:r>
              <a:rPr lang="en-US" sz="2800" dirty="0" err="1">
                <a:solidFill>
                  <a:prstClr val="black"/>
                </a:solidFill>
                <a:latin typeface="Trebuchet MS" pitchFamily="34" charset="0"/>
              </a:rPr>
              <a:t>mudah</a:t>
            </a:r>
            <a:r>
              <a:rPr lang="en-US" sz="2800" dirty="0">
                <a:solidFill>
                  <a:prstClr val="black"/>
                </a:solidFill>
                <a:latin typeface="Trebuchet MS" pitchFamily="34" charset="0"/>
              </a:rPr>
              <a:t>, </a:t>
            </a:r>
            <a:r>
              <a:rPr lang="en-US" sz="2800" dirty="0" err="1">
                <a:solidFill>
                  <a:prstClr val="black"/>
                </a:solidFill>
                <a:latin typeface="Trebuchet MS" pitchFamily="34" charset="0"/>
              </a:rPr>
              <a:t>cepat</a:t>
            </a:r>
            <a:r>
              <a:rPr lang="en-US" sz="2800" dirty="0">
                <a:solidFill>
                  <a:prstClr val="black"/>
                </a:solidFill>
                <a:latin typeface="Trebuchet MS" pitchFamily="34" charset="0"/>
              </a:rPr>
              <a:t>, </a:t>
            </a:r>
            <a:r>
              <a:rPr lang="id-ID" sz="2800" dirty="0">
                <a:solidFill>
                  <a:prstClr val="black"/>
                </a:solidFill>
                <a:latin typeface="Trebuchet MS" pitchFamily="34" charset="0"/>
              </a:rPr>
              <a:t>dan </a:t>
            </a:r>
            <a:r>
              <a:rPr lang="en-US" sz="2800" dirty="0" err="1">
                <a:solidFill>
                  <a:prstClr val="black"/>
                </a:solidFill>
                <a:latin typeface="Trebuchet MS" pitchFamily="34" charset="0"/>
              </a:rPr>
              <a:t>objektif</a:t>
            </a:r>
            <a:r>
              <a:rPr lang="id-ID" sz="2800" dirty="0">
                <a:solidFill>
                  <a:prstClr val="black"/>
                </a:solidFill>
                <a:latin typeface="Trebuchet MS" pitchFamily="34" charset="0"/>
              </a:rPr>
              <a:t>.</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Bentuk</a:t>
            </a:r>
            <a:r>
              <a:rPr lang="en-US" sz="2800" dirty="0">
                <a:solidFill>
                  <a:prstClr val="black"/>
                </a:solidFill>
                <a:latin typeface="Trebuchet MS" pitchFamily="34" charset="0"/>
              </a:rPr>
              <a:t> </a:t>
            </a:r>
            <a:r>
              <a:rPr lang="id-ID" sz="2800" dirty="0">
                <a:solidFill>
                  <a:prstClr val="black"/>
                </a:solidFill>
                <a:latin typeface="Trebuchet MS" pitchFamily="34" charset="0"/>
              </a:rPr>
              <a:t>soal PG</a:t>
            </a:r>
            <a:r>
              <a:rPr lang="en-US" sz="2800" dirty="0">
                <a:solidFill>
                  <a:prstClr val="black"/>
                </a:solidFill>
                <a:latin typeface="Trebuchet MS" pitchFamily="34" charset="0"/>
              </a:rPr>
              <a:t> </a:t>
            </a:r>
            <a:r>
              <a:rPr lang="en-US" sz="2800" dirty="0" err="1">
                <a:solidFill>
                  <a:prstClr val="black"/>
                </a:solidFill>
                <a:latin typeface="Trebuchet MS" pitchFamily="34" charset="0"/>
              </a:rPr>
              <a:t>sangat</a:t>
            </a:r>
            <a:r>
              <a:rPr lang="en-US" sz="2800" dirty="0">
                <a:solidFill>
                  <a:prstClr val="black"/>
                </a:solidFill>
                <a:latin typeface="Trebuchet MS" pitchFamily="34" charset="0"/>
              </a:rPr>
              <a:t> </a:t>
            </a:r>
            <a:r>
              <a:rPr lang="en-US" sz="2800" dirty="0" err="1">
                <a:solidFill>
                  <a:prstClr val="black"/>
                </a:solidFill>
                <a:latin typeface="Trebuchet MS" pitchFamily="34" charset="0"/>
              </a:rPr>
              <a:t>tepat</a:t>
            </a:r>
            <a:r>
              <a:rPr lang="en-US" sz="2800" dirty="0">
                <a:solidFill>
                  <a:prstClr val="black"/>
                </a:solidFill>
                <a:latin typeface="Trebuchet MS" pitchFamily="34" charset="0"/>
              </a:rPr>
              <a:t>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pesertanya</a:t>
            </a:r>
            <a:r>
              <a:rPr lang="en-US" sz="2800" dirty="0">
                <a:solidFill>
                  <a:prstClr val="black"/>
                </a:solidFill>
                <a:latin typeface="Trebuchet MS" pitchFamily="34" charset="0"/>
              </a:rPr>
              <a:t> </a:t>
            </a:r>
            <a:r>
              <a:rPr lang="en-US" sz="2800" dirty="0" err="1">
                <a:solidFill>
                  <a:prstClr val="black"/>
                </a:solidFill>
                <a:latin typeface="Trebuchet MS" pitchFamily="34" charset="0"/>
              </a:rPr>
              <a:t>banyak</a:t>
            </a:r>
            <a:r>
              <a:rPr lang="en-US" sz="2800" dirty="0">
                <a:solidFill>
                  <a:prstClr val="black"/>
                </a:solidFill>
                <a:latin typeface="Trebuchet MS" pitchFamily="34" charset="0"/>
              </a:rPr>
              <a:t> </a:t>
            </a:r>
            <a:r>
              <a:rPr lang="en-US" sz="2800" dirty="0" err="1">
                <a:solidFill>
                  <a:prstClr val="black"/>
                </a:solidFill>
                <a:latin typeface="Trebuchet MS" pitchFamily="34" charset="0"/>
              </a:rPr>
              <a:t>atau</a:t>
            </a:r>
            <a:r>
              <a:rPr lang="en-US" sz="2800" dirty="0">
                <a:solidFill>
                  <a:prstClr val="black"/>
                </a:solidFill>
                <a:latin typeface="Trebuchet MS" pitchFamily="34" charset="0"/>
              </a:rPr>
              <a:t> </a:t>
            </a:r>
            <a:r>
              <a:rPr lang="en-US" sz="2800" dirty="0" err="1">
                <a:solidFill>
                  <a:prstClr val="black"/>
                </a:solidFill>
                <a:latin typeface="Trebuchet MS" pitchFamily="34" charset="0"/>
              </a:rPr>
              <a:t>sifatnya</a:t>
            </a:r>
            <a:r>
              <a:rPr lang="en-US" sz="2800" dirty="0">
                <a:solidFill>
                  <a:prstClr val="black"/>
                </a:solidFill>
                <a:latin typeface="Trebuchet MS" pitchFamily="34" charset="0"/>
              </a:rPr>
              <a:t> </a:t>
            </a:r>
            <a:r>
              <a:rPr lang="en-US" sz="2800" dirty="0" err="1">
                <a:solidFill>
                  <a:prstClr val="black"/>
                </a:solidFill>
                <a:latin typeface="Trebuchet MS" pitchFamily="34" charset="0"/>
              </a:rPr>
              <a:t>massal</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hasilnya</a:t>
            </a:r>
            <a:r>
              <a:rPr lang="en-US" sz="2800" dirty="0">
                <a:solidFill>
                  <a:prstClr val="black"/>
                </a:solidFill>
                <a:latin typeface="Trebuchet MS" pitchFamily="34" charset="0"/>
              </a:rPr>
              <a:t> </a:t>
            </a:r>
            <a:r>
              <a:rPr lang="en-US" sz="2800" dirty="0" err="1">
                <a:solidFill>
                  <a:prstClr val="black"/>
                </a:solidFill>
                <a:latin typeface="Trebuchet MS" pitchFamily="34" charset="0"/>
              </a:rPr>
              <a:t>harus</a:t>
            </a:r>
            <a:r>
              <a:rPr lang="en-US" sz="2800" dirty="0">
                <a:solidFill>
                  <a:prstClr val="black"/>
                </a:solidFill>
                <a:latin typeface="Trebuchet MS" pitchFamily="34" charset="0"/>
              </a:rPr>
              <a:t> </a:t>
            </a:r>
            <a:r>
              <a:rPr lang="en-US" sz="2800" dirty="0" err="1">
                <a:solidFill>
                  <a:prstClr val="black"/>
                </a:solidFill>
                <a:latin typeface="Trebuchet MS" pitchFamily="34" charset="0"/>
              </a:rPr>
              <a:t>segera</a:t>
            </a:r>
            <a:r>
              <a:rPr lang="en-US" sz="2800" dirty="0">
                <a:solidFill>
                  <a:prstClr val="black"/>
                </a:solidFill>
                <a:latin typeface="Trebuchet MS" pitchFamily="34" charset="0"/>
              </a:rPr>
              <a:t> </a:t>
            </a:r>
            <a:r>
              <a:rPr lang="en-US" sz="2800" dirty="0" err="1">
                <a:solidFill>
                  <a:prstClr val="black"/>
                </a:solidFill>
                <a:latin typeface="Trebuchet MS" pitchFamily="34" charset="0"/>
              </a:rPr>
              <a:t>diumumkan</a:t>
            </a:r>
            <a:r>
              <a:rPr lang="en-US" sz="2800" dirty="0">
                <a:solidFill>
                  <a:prstClr val="black"/>
                </a:solidFill>
                <a:latin typeface="Trebuchet MS" pitchFamily="34" charset="0"/>
              </a:rPr>
              <a:t>, </a:t>
            </a:r>
            <a:r>
              <a:rPr lang="en-US" sz="2800" dirty="0" err="1">
                <a:solidFill>
                  <a:prstClr val="black"/>
                </a:solidFill>
                <a:latin typeface="Trebuchet MS" pitchFamily="34" charset="0"/>
              </a:rPr>
              <a:t>seperti</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a:t>
            </a:r>
            <a:r>
              <a:rPr lang="en-US" sz="2800" dirty="0" err="1">
                <a:solidFill>
                  <a:prstClr val="black"/>
                </a:solidFill>
                <a:latin typeface="Trebuchet MS" pitchFamily="34" charset="0"/>
              </a:rPr>
              <a:t>Sekolah</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a:t>
            </a:r>
            <a:r>
              <a:rPr lang="en-US" sz="2800" dirty="0" err="1">
                <a:solidFill>
                  <a:prstClr val="black"/>
                </a:solidFill>
                <a:latin typeface="Trebuchet MS" pitchFamily="34" charset="0"/>
              </a:rPr>
              <a:t>Nasional</a:t>
            </a:r>
            <a:r>
              <a:rPr lang="en-US" sz="2800" dirty="0">
                <a:solidFill>
                  <a:prstClr val="black"/>
                </a:solidFill>
                <a:latin typeface="Trebuchet MS" pitchFamily="34" charset="0"/>
              </a:rPr>
              <a:t>.</a:t>
            </a:r>
          </a:p>
        </p:txBody>
      </p:sp>
    </p:spTree>
    <p:extLst>
      <p:ext uri="{BB962C8B-B14F-4D97-AF65-F5344CB8AC3E}">
        <p14:creationId xmlns:p14="http://schemas.microsoft.com/office/powerpoint/2010/main" val="1450337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
        <p:nvSpPr>
          <p:cNvPr id="8" name="TextBox 7"/>
          <p:cNvSpPr txBox="1"/>
          <p:nvPr/>
        </p:nvSpPr>
        <p:spPr>
          <a:xfrm>
            <a:off x="304800" y="1556792"/>
            <a:ext cx="7939608" cy="1107996"/>
          </a:xfrm>
          <a:prstGeom prst="rect">
            <a:avLst/>
          </a:prstGeom>
          <a:noFill/>
        </p:spPr>
        <p:txBody>
          <a:bodyPr wrap="square" rtlCol="0">
            <a:spAutoFit/>
          </a:bodyPr>
          <a:lstStyle/>
          <a:p>
            <a:pPr>
              <a:tabLst>
                <a:tab pos="2222500" algn="l"/>
              </a:tabLst>
            </a:pPr>
            <a:r>
              <a:rPr lang="id-ID" sz="2200" dirty="0">
                <a:solidFill>
                  <a:prstClr val="black"/>
                </a:solidFill>
              </a:rPr>
              <a:t>Larutan  penyangga  adalah </a:t>
            </a:r>
            <a:r>
              <a:rPr lang="en-US" sz="2200" dirty="0">
                <a:solidFill>
                  <a:prstClr val="black"/>
                </a:solidFill>
              </a:rPr>
              <a:t> </a:t>
            </a:r>
            <a:r>
              <a:rPr lang="en-US" sz="2200" dirty="0" err="1">
                <a:solidFill>
                  <a:prstClr val="black"/>
                </a:solidFill>
              </a:rPr>
              <a:t>larutan</a:t>
            </a:r>
            <a:r>
              <a:rPr lang="en-US" sz="2200" dirty="0">
                <a:solidFill>
                  <a:prstClr val="black"/>
                </a:solidFill>
              </a:rPr>
              <a:t> yang </a:t>
            </a:r>
            <a:r>
              <a:rPr lang="en-US" sz="2200" dirty="0" err="1">
                <a:solidFill>
                  <a:prstClr val="black"/>
                </a:solidFill>
              </a:rPr>
              <a:t>dapat</a:t>
            </a:r>
            <a:r>
              <a:rPr lang="en-US" sz="2200" dirty="0">
                <a:solidFill>
                  <a:prstClr val="black"/>
                </a:solidFill>
              </a:rPr>
              <a:t> </a:t>
            </a:r>
            <a:r>
              <a:rPr lang="en-US" sz="2200" dirty="0" err="1">
                <a:solidFill>
                  <a:prstClr val="black"/>
                </a:solidFill>
              </a:rPr>
              <a:t>mempertahankan</a:t>
            </a:r>
            <a:r>
              <a:rPr lang="en-US" sz="2200" dirty="0">
                <a:solidFill>
                  <a:prstClr val="black"/>
                </a:solidFill>
              </a:rPr>
              <a:t> pH </a:t>
            </a:r>
            <a:r>
              <a:rPr lang="en-US" sz="2200" dirty="0" err="1">
                <a:solidFill>
                  <a:prstClr val="black"/>
                </a:solidFill>
              </a:rPr>
              <a:t>jika</a:t>
            </a:r>
            <a:r>
              <a:rPr lang="en-US" sz="2200" dirty="0">
                <a:solidFill>
                  <a:prstClr val="black"/>
                </a:solidFill>
              </a:rPr>
              <a:t> </a:t>
            </a:r>
            <a:r>
              <a:rPr lang="en-US" sz="2200" dirty="0" err="1">
                <a:solidFill>
                  <a:prstClr val="black"/>
                </a:solidFill>
              </a:rPr>
              <a:t>ditambahkan</a:t>
            </a:r>
            <a:r>
              <a:rPr lang="en-US" sz="2200" dirty="0">
                <a:solidFill>
                  <a:prstClr val="black"/>
                </a:solidFill>
              </a:rPr>
              <a:t> </a:t>
            </a:r>
            <a:r>
              <a:rPr lang="en-US" sz="2200" dirty="0" err="1">
                <a:solidFill>
                  <a:prstClr val="black"/>
                </a:solidFill>
              </a:rPr>
              <a:t>sedikit</a:t>
            </a:r>
            <a:r>
              <a:rPr lang="en-US" sz="2200" dirty="0">
                <a:solidFill>
                  <a:prstClr val="black"/>
                </a:solidFill>
              </a:rPr>
              <a:t> </a:t>
            </a:r>
            <a:r>
              <a:rPr lang="en-US" sz="2200" dirty="0" err="1">
                <a:solidFill>
                  <a:prstClr val="black"/>
                </a:solidFill>
              </a:rPr>
              <a:t>larutan</a:t>
            </a:r>
            <a:r>
              <a:rPr lang="en-US" sz="2200" dirty="0">
                <a:solidFill>
                  <a:prstClr val="black"/>
                </a:solidFill>
              </a:rPr>
              <a:t> </a:t>
            </a:r>
            <a:r>
              <a:rPr lang="en-US" sz="2200" dirty="0" err="1">
                <a:solidFill>
                  <a:prstClr val="black"/>
                </a:solidFill>
              </a:rPr>
              <a:t>asam</a:t>
            </a:r>
            <a:r>
              <a:rPr lang="en-US" sz="2200" dirty="0">
                <a:solidFill>
                  <a:prstClr val="black"/>
                </a:solidFill>
              </a:rPr>
              <a:t> </a:t>
            </a:r>
            <a:r>
              <a:rPr lang="en-US" sz="2200" dirty="0" err="1">
                <a:solidFill>
                  <a:prstClr val="black"/>
                </a:solidFill>
              </a:rPr>
              <a:t>atau</a:t>
            </a:r>
            <a:r>
              <a:rPr lang="en-US" sz="2200" dirty="0">
                <a:solidFill>
                  <a:prstClr val="black"/>
                </a:solidFill>
              </a:rPr>
              <a:t> </a:t>
            </a:r>
            <a:r>
              <a:rPr lang="en-US" sz="2200" dirty="0" err="1">
                <a:solidFill>
                  <a:prstClr val="black"/>
                </a:solidFill>
              </a:rPr>
              <a:t>basa</a:t>
            </a:r>
            <a:r>
              <a:rPr lang="en-US" sz="2200" dirty="0">
                <a:solidFill>
                  <a:prstClr val="black"/>
                </a:solidFill>
              </a:rPr>
              <a:t>. </a:t>
            </a:r>
            <a:r>
              <a:rPr lang="id-ID" sz="2200" dirty="0">
                <a:solidFill>
                  <a:prstClr val="black"/>
                </a:solidFill>
              </a:rPr>
              <a:t>Perhatikan data uji pH beberapa larutan</a:t>
            </a:r>
            <a:r>
              <a:rPr lang="en-US" sz="2200" dirty="0">
                <a:solidFill>
                  <a:prstClr val="black"/>
                </a:solidFill>
              </a:rPr>
              <a:t> </a:t>
            </a:r>
            <a:r>
              <a:rPr lang="en-US" sz="2200" dirty="0" err="1">
                <a:solidFill>
                  <a:prstClr val="black"/>
                </a:solidFill>
              </a:rPr>
              <a:t>pada</a:t>
            </a:r>
            <a:r>
              <a:rPr lang="en-US" sz="2200" dirty="0">
                <a:solidFill>
                  <a:prstClr val="black"/>
                </a:solidFill>
              </a:rPr>
              <a:t> </a:t>
            </a:r>
            <a:r>
              <a:rPr lang="en-US" sz="2200" dirty="0" err="1">
                <a:solidFill>
                  <a:prstClr val="black"/>
                </a:solidFill>
              </a:rPr>
              <a:t>tabel</a:t>
            </a:r>
            <a:r>
              <a:rPr lang="en-US" sz="2200" dirty="0">
                <a:solidFill>
                  <a:prstClr val="black"/>
                </a:solidFill>
              </a:rPr>
              <a:t> </a:t>
            </a:r>
            <a:r>
              <a:rPr lang="en-US" sz="2200" dirty="0" err="1">
                <a:solidFill>
                  <a:prstClr val="black"/>
                </a:solidFill>
              </a:rPr>
              <a:t>berikut</a:t>
            </a:r>
            <a:r>
              <a:rPr lang="en-US" sz="2200" dirty="0">
                <a:solidFill>
                  <a:prstClr val="black"/>
                </a:solidFill>
              </a:rPr>
              <a:t>.</a:t>
            </a:r>
          </a:p>
        </p:txBody>
      </p:sp>
      <p:graphicFrame>
        <p:nvGraphicFramePr>
          <p:cNvPr id="9" name="Table 8"/>
          <p:cNvGraphicFramePr>
            <a:graphicFrameLocks noGrp="1"/>
          </p:cNvGraphicFramePr>
          <p:nvPr>
            <p:extLst>
              <p:ext uri="{D42A27DB-BD31-4B8C-83A1-F6EECF244321}">
                <p14:modId xmlns:p14="http://schemas.microsoft.com/office/powerpoint/2010/main" val="102172772"/>
              </p:ext>
            </p:extLst>
          </p:nvPr>
        </p:nvGraphicFramePr>
        <p:xfrm>
          <a:off x="457200" y="2636912"/>
          <a:ext cx="7155180" cy="2540762"/>
        </p:xfrm>
        <a:graphic>
          <a:graphicData uri="http://schemas.openxmlformats.org/drawingml/2006/table">
            <a:tbl>
              <a:tblPr/>
              <a:tblGrid>
                <a:gridCol w="1788795">
                  <a:extLst>
                    <a:ext uri="{9D8B030D-6E8A-4147-A177-3AD203B41FA5}">
                      <a16:colId xmlns:a16="http://schemas.microsoft.com/office/drawing/2014/main" val="20000"/>
                    </a:ext>
                  </a:extLst>
                </a:gridCol>
                <a:gridCol w="1788795">
                  <a:extLst>
                    <a:ext uri="{9D8B030D-6E8A-4147-A177-3AD203B41FA5}">
                      <a16:colId xmlns:a16="http://schemas.microsoft.com/office/drawing/2014/main" val="20001"/>
                    </a:ext>
                  </a:extLst>
                </a:gridCol>
                <a:gridCol w="1788795">
                  <a:extLst>
                    <a:ext uri="{9D8B030D-6E8A-4147-A177-3AD203B41FA5}">
                      <a16:colId xmlns:a16="http://schemas.microsoft.com/office/drawing/2014/main" val="20002"/>
                    </a:ext>
                  </a:extLst>
                </a:gridCol>
                <a:gridCol w="1788795">
                  <a:extLst>
                    <a:ext uri="{9D8B030D-6E8A-4147-A177-3AD203B41FA5}">
                      <a16:colId xmlns:a16="http://schemas.microsoft.com/office/drawing/2014/main" val="20003"/>
                    </a:ext>
                  </a:extLst>
                </a:gridCol>
              </a:tblGrid>
              <a:tr h="237907">
                <a:tc rowSpan="2">
                  <a:txBody>
                    <a:bodyPr/>
                    <a:lstStyle/>
                    <a:p>
                      <a:pPr marL="0" marR="0" algn="ctr">
                        <a:lnSpc>
                          <a:spcPct val="115000"/>
                        </a:lnSpc>
                        <a:spcBef>
                          <a:spcPts val="0"/>
                        </a:spcBef>
                        <a:spcAft>
                          <a:spcPts val="0"/>
                        </a:spcAft>
                      </a:pPr>
                      <a:r>
                        <a:rPr lang="en-US" sz="2200" dirty="0" err="1">
                          <a:solidFill>
                            <a:srgbClr val="000000"/>
                          </a:solidFill>
                          <a:latin typeface="+mj-lt"/>
                          <a:ea typeface="Calibri"/>
                          <a:cs typeface="Times New Roman"/>
                        </a:rPr>
                        <a:t>Larutan</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pH </a:t>
                      </a:r>
                      <a:r>
                        <a:rPr lang="en-US" sz="2200" dirty="0" err="1">
                          <a:solidFill>
                            <a:srgbClr val="000000"/>
                          </a:solidFill>
                          <a:latin typeface="+mj-lt"/>
                          <a:ea typeface="Calibri"/>
                          <a:cs typeface="Times New Roman"/>
                        </a:rPr>
                        <a:t>Awal</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pH </a:t>
                      </a:r>
                      <a:r>
                        <a:rPr lang="en-US" sz="2200" dirty="0" err="1">
                          <a:solidFill>
                            <a:srgbClr val="000000"/>
                          </a:solidFill>
                          <a:latin typeface="+mj-lt"/>
                          <a:ea typeface="Calibri"/>
                          <a:cs typeface="Times New Roman"/>
                        </a:rPr>
                        <a:t>Setelah</a:t>
                      </a:r>
                      <a:r>
                        <a:rPr lang="en-US" sz="2200" dirty="0">
                          <a:solidFill>
                            <a:srgbClr val="000000"/>
                          </a:solidFill>
                          <a:latin typeface="+mj-lt"/>
                          <a:ea typeface="Calibri"/>
                          <a:cs typeface="Times New Roman"/>
                        </a:rPr>
                        <a:t> </a:t>
                      </a:r>
                      <a:r>
                        <a:rPr lang="en-US" sz="2200" dirty="0" err="1">
                          <a:solidFill>
                            <a:srgbClr val="000000"/>
                          </a:solidFill>
                          <a:latin typeface="+mj-lt"/>
                          <a:ea typeface="Calibri"/>
                          <a:cs typeface="Times New Roman"/>
                        </a:rPr>
                        <a:t>Penambahan</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23790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Sedikit Asam</a:t>
                      </a:r>
                      <a:endParaRPr lang="en-US" sz="22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err="1">
                          <a:solidFill>
                            <a:srgbClr val="000000"/>
                          </a:solidFill>
                          <a:latin typeface="+mj-lt"/>
                          <a:ea typeface="Calibri"/>
                          <a:cs typeface="Times New Roman"/>
                        </a:rPr>
                        <a:t>Sedikit</a:t>
                      </a:r>
                      <a:r>
                        <a:rPr lang="en-US" sz="2200" dirty="0">
                          <a:solidFill>
                            <a:srgbClr val="000000"/>
                          </a:solidFill>
                          <a:latin typeface="+mj-lt"/>
                          <a:ea typeface="Calibri"/>
                          <a:cs typeface="Times New Roman"/>
                        </a:rPr>
                        <a:t> </a:t>
                      </a:r>
                      <a:r>
                        <a:rPr lang="en-US" sz="2200" dirty="0" err="1">
                          <a:solidFill>
                            <a:srgbClr val="000000"/>
                          </a:solidFill>
                          <a:latin typeface="+mj-lt"/>
                          <a:ea typeface="Calibri"/>
                          <a:cs typeface="Times New Roman"/>
                        </a:rPr>
                        <a:t>Basa</a:t>
                      </a:r>
                      <a:endParaRPr lang="en-US" sz="2200" dirty="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P</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3,0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4,0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Q</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5,0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4,9</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5,1</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R</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7,9</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8,1</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S</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9,0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T</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11,0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 name="TextBox 9"/>
          <p:cNvSpPr txBox="1"/>
          <p:nvPr/>
        </p:nvSpPr>
        <p:spPr>
          <a:xfrm>
            <a:off x="453008" y="5222810"/>
            <a:ext cx="8439472" cy="1107996"/>
          </a:xfrm>
          <a:prstGeom prst="rect">
            <a:avLst/>
          </a:prstGeom>
          <a:noFill/>
        </p:spPr>
        <p:txBody>
          <a:bodyPr wrap="square" rtlCol="0">
            <a:spAutoFit/>
          </a:bodyPr>
          <a:lstStyle/>
          <a:p>
            <a:r>
              <a:rPr lang="id-ID" sz="2200" dirty="0">
                <a:solidFill>
                  <a:prstClr val="black"/>
                </a:solidFill>
              </a:rPr>
              <a:t>Larutan yang merupakan larutan penyangga  adalah ....</a:t>
            </a:r>
            <a:endParaRPr lang="en-US" sz="2200" dirty="0">
              <a:solidFill>
                <a:prstClr val="black"/>
              </a:solidFill>
            </a:endParaRPr>
          </a:p>
          <a:p>
            <a:r>
              <a:rPr lang="en-US" sz="2200" dirty="0">
                <a:solidFill>
                  <a:prstClr val="black"/>
                </a:solidFill>
              </a:rPr>
              <a:t>A. </a:t>
            </a:r>
            <a:r>
              <a:rPr lang="id-ID" sz="2200" dirty="0">
                <a:solidFill>
                  <a:prstClr val="black"/>
                </a:solidFill>
              </a:rPr>
              <a:t>P dan Q</a:t>
            </a:r>
            <a:r>
              <a:rPr lang="en-US" sz="2200" dirty="0">
                <a:solidFill>
                  <a:prstClr val="black"/>
                </a:solidFill>
              </a:rPr>
              <a:t>		 C. </a:t>
            </a:r>
            <a:r>
              <a:rPr lang="id-ID" sz="2200" dirty="0">
                <a:solidFill>
                  <a:prstClr val="black"/>
                </a:solidFill>
              </a:rPr>
              <a:t>R dan S </a:t>
            </a:r>
            <a:r>
              <a:rPr lang="en-US" sz="2200" dirty="0">
                <a:solidFill>
                  <a:prstClr val="black"/>
                </a:solidFill>
              </a:rPr>
              <a:t>           D. </a:t>
            </a:r>
            <a:r>
              <a:rPr lang="id-ID" sz="2200" dirty="0">
                <a:solidFill>
                  <a:prstClr val="black"/>
                </a:solidFill>
              </a:rPr>
              <a:t>R dan T</a:t>
            </a:r>
            <a:endParaRPr lang="en-US" sz="2200" dirty="0">
              <a:solidFill>
                <a:prstClr val="black"/>
              </a:solidFill>
            </a:endParaRPr>
          </a:p>
          <a:p>
            <a:r>
              <a:rPr lang="en-US" sz="2200" dirty="0">
                <a:solidFill>
                  <a:prstClr val="black"/>
                </a:solidFill>
              </a:rPr>
              <a:t>B. </a:t>
            </a:r>
            <a:r>
              <a:rPr lang="id-ID" sz="2200" dirty="0">
                <a:solidFill>
                  <a:prstClr val="black"/>
                </a:solidFill>
              </a:rPr>
              <a:t>Q dan R</a:t>
            </a:r>
            <a:r>
              <a:rPr lang="en-US" sz="2200" dirty="0">
                <a:solidFill>
                  <a:prstClr val="black"/>
                </a:solidFill>
              </a:rPr>
              <a:t>		 E. </a:t>
            </a:r>
            <a:r>
              <a:rPr lang="id-ID" sz="2200" dirty="0">
                <a:solidFill>
                  <a:prstClr val="black"/>
                </a:solidFill>
              </a:rPr>
              <a:t>S dan T</a:t>
            </a:r>
            <a:r>
              <a:rPr lang="en-US" sz="2200" dirty="0">
                <a:solidFill>
                  <a:prstClr val="black"/>
                </a:solidFill>
              </a:rPr>
              <a:t>					</a:t>
            </a:r>
          </a:p>
        </p:txBody>
      </p:sp>
      <p:sp>
        <p:nvSpPr>
          <p:cNvPr id="13" name="TextBox 12"/>
          <p:cNvSpPr txBox="1"/>
          <p:nvPr/>
        </p:nvSpPr>
        <p:spPr>
          <a:xfrm>
            <a:off x="323528" y="1196752"/>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6911963" y="5961474"/>
            <a:ext cx="1368152" cy="369332"/>
          </a:xfrm>
          <a:prstGeom prst="rect">
            <a:avLst/>
          </a:prstGeom>
          <a:noFill/>
        </p:spPr>
        <p:txBody>
          <a:bodyPr wrap="square" rtlCol="0">
            <a:spAutoFit/>
          </a:bodyPr>
          <a:lstStyle/>
          <a:p>
            <a:r>
              <a:rPr lang="id-ID" dirty="0">
                <a:solidFill>
                  <a:prstClr val="black"/>
                </a:solidFill>
              </a:rPr>
              <a:t>Kunci: B</a:t>
            </a:r>
          </a:p>
        </p:txBody>
      </p:sp>
    </p:spTree>
    <p:extLst>
      <p:ext uri="{BB962C8B-B14F-4D97-AF65-F5344CB8AC3E}">
        <p14:creationId xmlns:p14="http://schemas.microsoft.com/office/powerpoint/2010/main" val="238731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9064" y="1628800"/>
            <a:ext cx="7593489" cy="461665"/>
          </a:xfrm>
          <a:prstGeom prst="rect">
            <a:avLst/>
          </a:prstGeom>
          <a:noFill/>
        </p:spPr>
        <p:txBody>
          <a:bodyPr wrap="none" rtlCol="0">
            <a:spAutoFit/>
          </a:bodyPr>
          <a:lstStyle/>
          <a:p>
            <a:r>
              <a:rPr lang="id-ID" sz="2400" dirty="0">
                <a:solidFill>
                  <a:prstClr val="black"/>
                </a:solidFill>
              </a:rPr>
              <a:t>Perhatikan data uji pH beberapa larutan</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tabel</a:t>
            </a:r>
            <a:r>
              <a:rPr lang="en-US" sz="2400" dirty="0">
                <a:solidFill>
                  <a:prstClr val="black"/>
                </a:solidFill>
              </a:rPr>
              <a:t> </a:t>
            </a:r>
            <a:r>
              <a:rPr lang="en-US" sz="2400" dirty="0" err="1">
                <a:solidFill>
                  <a:prstClr val="black"/>
                </a:solidFill>
              </a:rPr>
              <a:t>berikut</a:t>
            </a:r>
            <a:r>
              <a:rPr lang="en-US" sz="2400" dirty="0">
                <a:solidFill>
                  <a:prstClr val="black"/>
                </a:solidFill>
              </a:rPr>
              <a:t>.</a:t>
            </a:r>
          </a:p>
        </p:txBody>
      </p:sp>
      <p:graphicFrame>
        <p:nvGraphicFramePr>
          <p:cNvPr id="12" name="Table 11"/>
          <p:cNvGraphicFramePr>
            <a:graphicFrameLocks noGrp="1"/>
          </p:cNvGraphicFramePr>
          <p:nvPr>
            <p:extLst>
              <p:ext uri="{D42A27DB-BD31-4B8C-83A1-F6EECF244321}">
                <p14:modId xmlns:p14="http://schemas.microsoft.com/office/powerpoint/2010/main" val="3561879576"/>
              </p:ext>
            </p:extLst>
          </p:nvPr>
        </p:nvGraphicFramePr>
        <p:xfrm>
          <a:off x="513164" y="2060848"/>
          <a:ext cx="7155180" cy="2771461"/>
        </p:xfrm>
        <a:graphic>
          <a:graphicData uri="http://schemas.openxmlformats.org/drawingml/2006/table">
            <a:tbl>
              <a:tblPr/>
              <a:tblGrid>
                <a:gridCol w="1788795">
                  <a:extLst>
                    <a:ext uri="{9D8B030D-6E8A-4147-A177-3AD203B41FA5}">
                      <a16:colId xmlns:a16="http://schemas.microsoft.com/office/drawing/2014/main" val="20000"/>
                    </a:ext>
                  </a:extLst>
                </a:gridCol>
                <a:gridCol w="1788795">
                  <a:extLst>
                    <a:ext uri="{9D8B030D-6E8A-4147-A177-3AD203B41FA5}">
                      <a16:colId xmlns:a16="http://schemas.microsoft.com/office/drawing/2014/main" val="20001"/>
                    </a:ext>
                  </a:extLst>
                </a:gridCol>
                <a:gridCol w="1788795">
                  <a:extLst>
                    <a:ext uri="{9D8B030D-6E8A-4147-A177-3AD203B41FA5}">
                      <a16:colId xmlns:a16="http://schemas.microsoft.com/office/drawing/2014/main" val="20002"/>
                    </a:ext>
                  </a:extLst>
                </a:gridCol>
                <a:gridCol w="1788795">
                  <a:extLst>
                    <a:ext uri="{9D8B030D-6E8A-4147-A177-3AD203B41FA5}">
                      <a16:colId xmlns:a16="http://schemas.microsoft.com/office/drawing/2014/main" val="20003"/>
                    </a:ext>
                  </a:extLst>
                </a:gridCol>
              </a:tblGrid>
              <a:tr h="237907">
                <a:tc rowSpan="2">
                  <a:txBody>
                    <a:bodyPr/>
                    <a:lstStyle/>
                    <a:p>
                      <a:pPr marL="0" marR="0" algn="ctr">
                        <a:lnSpc>
                          <a:spcPct val="115000"/>
                        </a:lnSpc>
                        <a:spcBef>
                          <a:spcPts val="0"/>
                        </a:spcBef>
                        <a:spcAft>
                          <a:spcPts val="0"/>
                        </a:spcAft>
                      </a:pPr>
                      <a:r>
                        <a:rPr lang="en-US" sz="2400" dirty="0" err="1">
                          <a:solidFill>
                            <a:srgbClr val="000000"/>
                          </a:solidFill>
                          <a:latin typeface="+mj-lt"/>
                          <a:ea typeface="Calibri"/>
                          <a:cs typeface="Times New Roman"/>
                        </a:rPr>
                        <a:t>Larutan</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pH </a:t>
                      </a:r>
                      <a:r>
                        <a:rPr lang="en-US" sz="2400" dirty="0" err="1">
                          <a:solidFill>
                            <a:srgbClr val="000000"/>
                          </a:solidFill>
                          <a:latin typeface="+mj-lt"/>
                          <a:ea typeface="Calibri"/>
                          <a:cs typeface="Times New Roman"/>
                        </a:rPr>
                        <a:t>Awal</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pH </a:t>
                      </a:r>
                      <a:r>
                        <a:rPr lang="en-US" sz="2400" dirty="0" err="1">
                          <a:solidFill>
                            <a:srgbClr val="000000"/>
                          </a:solidFill>
                          <a:latin typeface="+mj-lt"/>
                          <a:ea typeface="Calibri"/>
                          <a:cs typeface="Times New Roman"/>
                        </a:rPr>
                        <a:t>Setelah</a:t>
                      </a:r>
                      <a:r>
                        <a:rPr lang="en-US" sz="2400" dirty="0">
                          <a:solidFill>
                            <a:srgbClr val="000000"/>
                          </a:solidFill>
                          <a:latin typeface="+mj-lt"/>
                          <a:ea typeface="Calibri"/>
                          <a:cs typeface="Times New Roman"/>
                        </a:rPr>
                        <a:t> </a:t>
                      </a:r>
                      <a:r>
                        <a:rPr lang="en-US" sz="2400" dirty="0" err="1">
                          <a:solidFill>
                            <a:srgbClr val="000000"/>
                          </a:solidFill>
                          <a:latin typeface="+mj-lt"/>
                          <a:ea typeface="Calibri"/>
                          <a:cs typeface="Times New Roman"/>
                        </a:rPr>
                        <a:t>Penambahan</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23790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Sedikit Asam</a:t>
                      </a:r>
                      <a:endParaRPr lang="en-US" sz="24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Sedikit Basa</a:t>
                      </a:r>
                      <a:endParaRPr lang="en-US" sz="24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P</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3,0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1,0</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4,0</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Q</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5,0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4,9</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5,1</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7907">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R</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7,9</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8,1</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9,0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10,5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T</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10,0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11,0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4" name="TextBox 13"/>
          <p:cNvSpPr txBox="1"/>
          <p:nvPr/>
        </p:nvSpPr>
        <p:spPr>
          <a:xfrm>
            <a:off x="453008" y="5017239"/>
            <a:ext cx="7287344" cy="1508105"/>
          </a:xfrm>
          <a:prstGeom prst="rect">
            <a:avLst/>
          </a:prstGeom>
          <a:noFill/>
        </p:spPr>
        <p:txBody>
          <a:bodyPr wrap="square" rtlCol="0">
            <a:spAutoFit/>
          </a:bodyPr>
          <a:lstStyle/>
          <a:p>
            <a:r>
              <a:rPr lang="id-ID" sz="2300" dirty="0">
                <a:solidFill>
                  <a:prstClr val="black"/>
                </a:solidFill>
              </a:rPr>
              <a:t>Larutan yang merupakan larutan penyangga  adalah ....</a:t>
            </a:r>
            <a:endParaRPr lang="en-US" sz="2300" dirty="0">
              <a:solidFill>
                <a:prstClr val="black"/>
              </a:solidFill>
            </a:endParaRPr>
          </a:p>
          <a:p>
            <a:r>
              <a:rPr lang="en-US" sz="2300" dirty="0">
                <a:solidFill>
                  <a:prstClr val="black"/>
                </a:solidFill>
              </a:rPr>
              <a:t>A. </a:t>
            </a:r>
            <a:r>
              <a:rPr lang="id-ID" sz="2300" dirty="0">
                <a:solidFill>
                  <a:prstClr val="black"/>
                </a:solidFill>
              </a:rPr>
              <a:t>P dan Q</a:t>
            </a:r>
            <a:r>
              <a:rPr lang="en-US" sz="2300" dirty="0">
                <a:solidFill>
                  <a:prstClr val="black"/>
                </a:solidFill>
              </a:rPr>
              <a:t>		D. </a:t>
            </a:r>
            <a:r>
              <a:rPr lang="id-ID" sz="2300" dirty="0">
                <a:solidFill>
                  <a:prstClr val="black"/>
                </a:solidFill>
              </a:rPr>
              <a:t>R dan T</a:t>
            </a:r>
            <a:endParaRPr lang="en-US" sz="2300" dirty="0">
              <a:solidFill>
                <a:prstClr val="black"/>
              </a:solidFill>
            </a:endParaRPr>
          </a:p>
          <a:p>
            <a:r>
              <a:rPr lang="en-US" sz="2300" dirty="0">
                <a:solidFill>
                  <a:prstClr val="black"/>
                </a:solidFill>
              </a:rPr>
              <a:t>B. </a:t>
            </a:r>
            <a:r>
              <a:rPr lang="id-ID" sz="2300" dirty="0">
                <a:solidFill>
                  <a:prstClr val="black"/>
                </a:solidFill>
              </a:rPr>
              <a:t>Q dan R</a:t>
            </a:r>
            <a:r>
              <a:rPr lang="en-US" sz="2300" dirty="0">
                <a:solidFill>
                  <a:prstClr val="black"/>
                </a:solidFill>
              </a:rPr>
              <a:t>		E. </a:t>
            </a:r>
            <a:r>
              <a:rPr lang="id-ID" sz="2300" dirty="0">
                <a:solidFill>
                  <a:prstClr val="black"/>
                </a:solidFill>
              </a:rPr>
              <a:t>S dan T</a:t>
            </a:r>
            <a:endParaRPr lang="en-US" sz="2300" dirty="0">
              <a:solidFill>
                <a:prstClr val="black"/>
              </a:solidFill>
            </a:endParaRPr>
          </a:p>
          <a:p>
            <a:r>
              <a:rPr lang="en-US" sz="2300" dirty="0">
                <a:solidFill>
                  <a:prstClr val="black"/>
                </a:solidFill>
              </a:rPr>
              <a:t>C. </a:t>
            </a:r>
            <a:r>
              <a:rPr lang="id-ID" sz="2300" dirty="0">
                <a:solidFill>
                  <a:prstClr val="black"/>
                </a:solidFill>
              </a:rPr>
              <a:t>R dan S</a:t>
            </a:r>
            <a:r>
              <a:rPr lang="en-US" sz="2300" dirty="0">
                <a:solidFill>
                  <a:prstClr val="black"/>
                </a:solidFill>
              </a:rPr>
              <a:t>					</a:t>
            </a:r>
            <a:r>
              <a:rPr lang="id-ID" sz="2300" dirty="0">
                <a:solidFill>
                  <a:prstClr val="black"/>
                </a:solidFill>
              </a:rPr>
              <a:t>Kunci:</a:t>
            </a:r>
            <a:r>
              <a:rPr lang="en-US" sz="2300" dirty="0">
                <a:solidFill>
                  <a:prstClr val="black"/>
                </a:solidFill>
              </a:rPr>
              <a:t>  B</a:t>
            </a:r>
          </a:p>
        </p:txBody>
      </p:sp>
      <p:sp>
        <p:nvSpPr>
          <p:cNvPr id="15" name="TextBox 14"/>
          <p:cNvSpPr txBox="1"/>
          <p:nvPr/>
        </p:nvSpPr>
        <p:spPr>
          <a:xfrm>
            <a:off x="251520" y="1268760"/>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Tree>
    <p:extLst>
      <p:ext uri="{BB962C8B-B14F-4D97-AF65-F5344CB8AC3E}">
        <p14:creationId xmlns:p14="http://schemas.microsoft.com/office/powerpoint/2010/main" val="1965296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
        <p:nvSpPr>
          <p:cNvPr id="13" name="TextBox 12"/>
          <p:cNvSpPr txBox="1"/>
          <p:nvPr/>
        </p:nvSpPr>
        <p:spPr>
          <a:xfrm>
            <a:off x="323528" y="1196752"/>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6911963" y="5961474"/>
            <a:ext cx="1368152" cy="369332"/>
          </a:xfrm>
          <a:prstGeom prst="rect">
            <a:avLst/>
          </a:prstGeom>
          <a:noFill/>
        </p:spPr>
        <p:txBody>
          <a:bodyPr wrap="square" rtlCol="0">
            <a:spAutoFit/>
          </a:bodyPr>
          <a:lstStyle/>
          <a:p>
            <a:r>
              <a:rPr lang="id-ID" dirty="0">
                <a:solidFill>
                  <a:prstClr val="black"/>
                </a:solidFill>
              </a:rPr>
              <a:t>Kunci: B</a:t>
            </a:r>
          </a:p>
        </p:txBody>
      </p:sp>
      <p:sp>
        <p:nvSpPr>
          <p:cNvPr id="11" name="Rectangle 10"/>
          <p:cNvSpPr/>
          <p:nvPr/>
        </p:nvSpPr>
        <p:spPr>
          <a:xfrm>
            <a:off x="457200" y="1905001"/>
            <a:ext cx="7848600" cy="2462213"/>
          </a:xfrm>
          <a:prstGeom prst="rect">
            <a:avLst/>
          </a:prstGeom>
        </p:spPr>
        <p:txBody>
          <a:bodyPr wrap="square">
            <a:spAutoFit/>
          </a:bodyPr>
          <a:lstStyle/>
          <a:p>
            <a:pPr algn="just">
              <a:buFont typeface="Symbol" pitchFamily="18" charset="2"/>
              <a:buNone/>
            </a:pPr>
            <a:r>
              <a:rPr lang="en-US" sz="2200" dirty="0" err="1">
                <a:solidFill>
                  <a:srgbClr val="000000"/>
                </a:solidFill>
                <a:latin typeface="Trebuchet MS" pitchFamily="34" charset="0"/>
                <a:cs typeface="Times New Roman" panose="02020603050405020304" pitchFamily="18" charset="0"/>
              </a:rPr>
              <a:t>Badan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Pengawas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Modal (BAPEPAM) </a:t>
            </a:r>
            <a:r>
              <a:rPr lang="en-US" sz="2200" dirty="0" err="1">
                <a:solidFill>
                  <a:srgbClr val="000000"/>
                </a:solidFill>
                <a:latin typeface="Trebuchet MS" pitchFamily="34" charset="0"/>
                <a:cs typeface="Times New Roman" panose="02020603050405020304" pitchFamily="18" charset="0"/>
              </a:rPr>
              <a:t>mempunyai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tugas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satunya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yaitu</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sebagai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perantara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r>
              <a:rPr lang="id-ID"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B</a:t>
            </a:r>
            <a:r>
              <a:rPr lang="en-US" sz="2200" dirty="0">
                <a:solidFill>
                  <a:srgbClr val="000000"/>
                </a:solidFill>
                <a:latin typeface="Trebuchet MS" pitchFamily="34" charset="0"/>
                <a:cs typeface="Times New Roman" panose="02020603050405020304" pitchFamily="18" charset="0"/>
              </a:rPr>
              <a:t>.</a:t>
            </a:r>
            <a:r>
              <a:rPr lang="id-ID"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memeriksa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laporan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keuangan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perusahaan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penawar</a:t>
            </a:r>
            <a:r>
              <a:rPr lang="id-ID" sz="2200" dirty="0">
                <a:solidFill>
                  <a:srgbClr val="000000"/>
                </a:solidFill>
                <a:latin typeface="Trebuchet MS" pitchFamily="34" charset="0"/>
                <a:cs typeface="Times New Roman" panose="02020603050405020304" pitchFamily="18" charset="0"/>
              </a:rPr>
              <a:t> </a:t>
            </a:r>
            <a:r>
              <a:rPr lang="en-GB" sz="2200" dirty="0">
                <a:solidFill>
                  <a:srgbClr val="000000"/>
                </a:solidFill>
                <a:latin typeface="Trebuchet MS" pitchFamily="34" charset="0"/>
                <a:cs typeface="Times New Roman" panose="02020603050405020304" pitchFamily="18" charset="0"/>
              </a:rPr>
              <a:t>  </a:t>
            </a:r>
          </a:p>
          <a:p>
            <a:pPr algn="just"/>
            <a:r>
              <a:rPr lang="en-GB"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e</a:t>
            </a:r>
            <a:r>
              <a:rPr lang="en-US" sz="2200" dirty="0" err="1">
                <a:solidFill>
                  <a:srgbClr val="000000"/>
                </a:solidFill>
                <a:latin typeface="Trebuchet MS" pitchFamily="34" charset="0"/>
                <a:cs typeface="Times New Roman" panose="02020603050405020304" pitchFamily="18" charset="0"/>
              </a:rPr>
              <a:t>fek</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menjamin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emisi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perusahaan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endParaRPr lang="en-US" sz="2200" dirty="0">
              <a:solidFill>
                <a:srgbClr val="000000"/>
              </a:solidFill>
              <a:latin typeface="Trebuchet MS" pitchFamily="34" charset="0"/>
              <a:cs typeface="Times New Roman" panose="02020603050405020304" pitchFamily="18" charset="0"/>
            </a:endParaRPr>
          </a:p>
          <a:p>
            <a:pPr algn="just"/>
            <a:r>
              <a:rPr lang="id-ID" sz="2200" dirty="0">
                <a:solidFill>
                  <a:srgbClr val="000000"/>
                </a:solidFill>
                <a:latin typeface="Trebuchet MS" pitchFamily="34" charset="0"/>
                <a:cs typeface="Times New Roman" panose="02020603050405020304" pitchFamily="18" charset="0"/>
              </a:rPr>
              <a:t>    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membina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mengawasi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kegiatan</a:t>
            </a:r>
            <a:r>
              <a:rPr lang="en-US" sz="2200" dirty="0">
                <a:solidFill>
                  <a:srgbClr val="000000"/>
                </a:solidFill>
                <a:latin typeface="Trebuchet MS" pitchFamily="34" charset="0"/>
                <a:cs typeface="Times New Roman" panose="02020603050405020304" pitchFamily="18" charset="0"/>
              </a:rPr>
              <a:t> bursa </a:t>
            </a:r>
            <a:r>
              <a:rPr lang="en-US" sz="2200" dirty="0" err="1">
                <a:solidFill>
                  <a:srgbClr val="000000"/>
                </a:solidFill>
                <a:latin typeface="Trebuchet MS" pitchFamily="34" charset="0"/>
                <a:cs typeface="Times New Roman" panose="02020603050405020304" pitchFamily="18" charset="0"/>
              </a:rPr>
              <a:t>efek</a:t>
            </a:r>
            <a:r>
              <a:rPr lang="en-US" sz="2200" dirty="0">
                <a:solidFill>
                  <a:srgbClr val="000000"/>
                </a:solidFill>
                <a:latin typeface="Trebuchet MS" pitchFamily="34" charset="0"/>
                <a:cs typeface="Times New Roman" panose="02020603050405020304" pitchFamily="18" charset="0"/>
              </a:rPr>
              <a:t> </a:t>
            </a:r>
          </a:p>
        </p:txBody>
      </p:sp>
    </p:spTree>
    <p:extLst>
      <p:ext uri="{BB962C8B-B14F-4D97-AF65-F5344CB8AC3E}">
        <p14:creationId xmlns:p14="http://schemas.microsoft.com/office/powerpoint/2010/main" val="238731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51520" y="1268760"/>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
        <p:nvSpPr>
          <p:cNvPr id="7" name="Rectangle 6"/>
          <p:cNvSpPr/>
          <p:nvPr/>
        </p:nvSpPr>
        <p:spPr>
          <a:xfrm>
            <a:off x="533400" y="2274838"/>
            <a:ext cx="7848600" cy="2462213"/>
          </a:xfrm>
          <a:prstGeom prst="rect">
            <a:avLst/>
          </a:prstGeom>
        </p:spPr>
        <p:txBody>
          <a:bodyPr wrap="square">
            <a:spAutoFit/>
          </a:bodyPr>
          <a:lstStyle/>
          <a:p>
            <a:pPr algn="just">
              <a:buFont typeface="Symbol" pitchFamily="18" charset="2"/>
              <a:buNone/>
            </a:pPr>
            <a:r>
              <a:rPr lang="en-US" sz="2200" dirty="0" err="1">
                <a:solidFill>
                  <a:srgbClr val="000000"/>
                </a:solidFill>
                <a:latin typeface="Trebuchet MS" pitchFamily="34" charset="0"/>
                <a:cs typeface="Times New Roman" panose="02020603050405020304" pitchFamily="18" charset="0"/>
              </a:rPr>
              <a:t>Badan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Pengawas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Modal (BAPEPAM) </a:t>
            </a:r>
            <a:r>
              <a:rPr lang="en-US" sz="2200" dirty="0" err="1">
                <a:solidFill>
                  <a:srgbClr val="000000"/>
                </a:solidFill>
                <a:latin typeface="Trebuchet MS" pitchFamily="34" charset="0"/>
                <a:cs typeface="Times New Roman" panose="02020603050405020304" pitchFamily="18" charset="0"/>
              </a:rPr>
              <a:t>mempunyai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tugas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satunya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yaitu</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sebagai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perantara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r>
              <a:rPr lang="id-ID"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B</a:t>
            </a:r>
            <a:r>
              <a:rPr lang="en-US" sz="2200" dirty="0">
                <a:solidFill>
                  <a:srgbClr val="000000"/>
                </a:solidFill>
                <a:latin typeface="Trebuchet MS" pitchFamily="34" charset="0"/>
                <a:cs typeface="Times New Roman" panose="02020603050405020304" pitchFamily="18" charset="0"/>
              </a:rPr>
              <a:t>.</a:t>
            </a:r>
            <a:r>
              <a:rPr lang="id-ID"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memeriksa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laporan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keuangan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perusahaan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penawar</a:t>
            </a:r>
            <a:r>
              <a:rPr lang="id-ID" sz="2200" dirty="0">
                <a:solidFill>
                  <a:srgbClr val="000000"/>
                </a:solidFill>
                <a:latin typeface="Trebuchet MS" pitchFamily="34" charset="0"/>
                <a:cs typeface="Times New Roman" panose="02020603050405020304" pitchFamily="18" charset="0"/>
              </a:rPr>
              <a:t> </a:t>
            </a:r>
            <a:endParaRPr lang="en-GB" sz="2200" dirty="0">
              <a:solidFill>
                <a:srgbClr val="000000"/>
              </a:solidFill>
              <a:latin typeface="Trebuchet MS" pitchFamily="34" charset="0"/>
              <a:cs typeface="Times New Roman" panose="02020603050405020304" pitchFamily="18" charset="0"/>
            </a:endParaRPr>
          </a:p>
          <a:p>
            <a:pPr algn="just"/>
            <a:r>
              <a:rPr lang="en-GB"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e</a:t>
            </a:r>
            <a:r>
              <a:rPr lang="en-US" sz="2200" dirty="0" err="1">
                <a:solidFill>
                  <a:srgbClr val="000000"/>
                </a:solidFill>
                <a:latin typeface="Trebuchet MS" pitchFamily="34" charset="0"/>
                <a:cs typeface="Times New Roman" panose="02020603050405020304" pitchFamily="18" charset="0"/>
              </a:rPr>
              <a:t>fek</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    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menjamin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emisi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perusahaan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efek</a:t>
            </a:r>
            <a:endParaRPr lang="en-US" sz="2200" dirty="0">
              <a:solidFill>
                <a:srgbClr val="000000"/>
              </a:solidFill>
              <a:latin typeface="Trebuchet MS" pitchFamily="34" charset="0"/>
              <a:cs typeface="Times New Roman" panose="02020603050405020304" pitchFamily="18" charset="0"/>
            </a:endParaRPr>
          </a:p>
          <a:p>
            <a:pPr algn="just"/>
            <a:r>
              <a:rPr lang="id-ID" sz="2200" dirty="0">
                <a:solidFill>
                  <a:srgbClr val="000000"/>
                </a:solidFill>
                <a:latin typeface="Trebuchet MS" pitchFamily="34" charset="0"/>
                <a:cs typeface="Times New Roman" panose="02020603050405020304" pitchFamily="18" charset="0"/>
              </a:rPr>
              <a:t>    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membina</a:t>
            </a: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para pelaku </a:t>
            </a:r>
            <a:r>
              <a:rPr lang="en-US" sz="2200" dirty="0" err="1">
                <a:solidFill>
                  <a:srgbClr val="000000"/>
                </a:solidFill>
                <a:latin typeface="Trebuchet MS" pitchFamily="34" charset="0"/>
                <a:cs typeface="Times New Roman" panose="02020603050405020304" pitchFamily="18" charset="0"/>
              </a:rPr>
              <a:t>kegiatan</a:t>
            </a:r>
            <a:r>
              <a:rPr lang="en-US" sz="2200" dirty="0">
                <a:solidFill>
                  <a:srgbClr val="000000"/>
                </a:solidFill>
                <a:latin typeface="Trebuchet MS" pitchFamily="34" charset="0"/>
                <a:cs typeface="Times New Roman" panose="02020603050405020304" pitchFamily="18" charset="0"/>
              </a:rPr>
              <a:t> bursa </a:t>
            </a:r>
            <a:r>
              <a:rPr lang="en-US" sz="2200" dirty="0" err="1">
                <a:solidFill>
                  <a:srgbClr val="000000"/>
                </a:solidFill>
                <a:latin typeface="Trebuchet MS" pitchFamily="34" charset="0"/>
                <a:cs typeface="Times New Roman" panose="02020603050405020304" pitchFamily="18" charset="0"/>
              </a:rPr>
              <a:t>efek</a:t>
            </a:r>
            <a:r>
              <a:rPr lang="en-US" sz="2200" dirty="0">
                <a:solidFill>
                  <a:srgbClr val="000000"/>
                </a:solidFill>
                <a:latin typeface="Trebuchet MS" pitchFamily="34" charset="0"/>
                <a:cs typeface="Times New Roman" panose="02020603050405020304" pitchFamily="18" charset="0"/>
              </a:rPr>
              <a:t> </a:t>
            </a:r>
          </a:p>
        </p:txBody>
      </p:sp>
    </p:spTree>
    <p:extLst>
      <p:ext uri="{BB962C8B-B14F-4D97-AF65-F5344CB8AC3E}">
        <p14:creationId xmlns:p14="http://schemas.microsoft.com/office/powerpoint/2010/main" val="19652962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4226148"/>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Perhatikan pernyataan berikut ini:</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membutuhkan oksigen dari udara</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menghasilkan CO</a:t>
            </a:r>
            <a:r>
              <a:rPr lang="id-ID" sz="2000" baseline="-25000" dirty="0">
                <a:solidFill>
                  <a:srgbClr val="000000"/>
                </a:solidFill>
                <a:latin typeface="Tahoma" pitchFamily="34" charset="0"/>
                <a:ea typeface="Tahoma" pitchFamily="34" charset="0"/>
                <a:cs typeface="Tahoma" pitchFamily="34" charset="0"/>
              </a:rPr>
              <a:t>2 </a:t>
            </a:r>
            <a:r>
              <a:rPr lang="id-ID" sz="2000" dirty="0">
                <a:solidFill>
                  <a:srgbClr val="000000"/>
                </a:solidFill>
                <a:latin typeface="Tahoma" pitchFamily="34" charset="0"/>
                <a:ea typeface="Tahoma" pitchFamily="34" charset="0"/>
                <a:cs typeface="Tahoma" pitchFamily="34" charset="0"/>
              </a:rPr>
              <a:t>dan H</a:t>
            </a:r>
            <a:r>
              <a:rPr lang="id-ID" sz="2000" baseline="-25000" dirty="0">
                <a:solidFill>
                  <a:srgbClr val="000000"/>
                </a:solidFill>
                <a:latin typeface="Tahoma" pitchFamily="34" charset="0"/>
                <a:ea typeface="Tahoma" pitchFamily="34" charset="0"/>
                <a:cs typeface="Tahoma" pitchFamily="34" charset="0"/>
              </a:rPr>
              <a:t>2</a:t>
            </a:r>
            <a:r>
              <a:rPr lang="id-ID" sz="2000" dirty="0">
                <a:solidFill>
                  <a:srgbClr val="000000"/>
                </a:solidFill>
                <a:latin typeface="Tahoma" pitchFamily="34" charset="0"/>
                <a:ea typeface="Tahoma" pitchFamily="34" charset="0"/>
                <a:cs typeface="Tahoma" pitchFamily="34" charset="0"/>
              </a:rPr>
              <a:t>0</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tidak melalui proses glikolisis</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jumlah energi yang dihasilkan 2 ATP</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terjadi perubahan dari asam piruvat menjadi asam laktat</a:t>
            </a:r>
          </a:p>
          <a:p>
            <a:pPr marL="457200" indent="-457200" algn="just">
              <a:buFont typeface="+mj-lt"/>
              <a:buAutoNum type="arabicPeriod"/>
              <a:defRPr/>
            </a:pPr>
            <a:endParaRPr lang="id-ID"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Proses yang tidak terjadi pada respirasi anaerob, </a:t>
            </a:r>
            <a:r>
              <a:rPr lang="id-ID" sz="2000" i="1" dirty="0">
                <a:solidFill>
                  <a:srgbClr val="000000"/>
                </a:solidFill>
                <a:latin typeface="Tahoma" pitchFamily="34" charset="0"/>
                <a:ea typeface="Tahoma" pitchFamily="34" charset="0"/>
                <a:cs typeface="Tahoma" pitchFamily="34" charset="0"/>
              </a:rPr>
              <a:t>kecuali </a:t>
            </a:r>
            <a:r>
              <a:rPr lang="id-ID" sz="2000" dirty="0">
                <a:solidFill>
                  <a:srgbClr val="000000"/>
                </a:solidFill>
                <a:latin typeface="Tahoma" pitchFamily="34" charset="0"/>
                <a:ea typeface="Tahoma" pitchFamily="34" charset="0"/>
                <a:cs typeface="Tahoma" pitchFamily="34" charset="0"/>
              </a:rPr>
              <a:t>....</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2</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3</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2  dan 4</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3  dan 5</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4  dan 5</a:t>
            </a: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12122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4226148"/>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Perhatikan pernyataan berikut ini:</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membutuhkan oksigen dari udara</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menghasilkan CO</a:t>
            </a:r>
            <a:r>
              <a:rPr lang="id-ID" sz="2000" baseline="-25000" dirty="0">
                <a:solidFill>
                  <a:srgbClr val="000000"/>
                </a:solidFill>
                <a:latin typeface="Tahoma" pitchFamily="34" charset="0"/>
                <a:ea typeface="Tahoma" pitchFamily="34" charset="0"/>
                <a:cs typeface="Tahoma" pitchFamily="34" charset="0"/>
              </a:rPr>
              <a:t>2 </a:t>
            </a:r>
            <a:r>
              <a:rPr lang="id-ID" sz="2000" dirty="0">
                <a:solidFill>
                  <a:srgbClr val="000000"/>
                </a:solidFill>
                <a:latin typeface="Tahoma" pitchFamily="34" charset="0"/>
                <a:ea typeface="Tahoma" pitchFamily="34" charset="0"/>
                <a:cs typeface="Tahoma" pitchFamily="34" charset="0"/>
              </a:rPr>
              <a:t>dan H</a:t>
            </a:r>
            <a:r>
              <a:rPr lang="id-ID" sz="2000" baseline="-25000" dirty="0">
                <a:solidFill>
                  <a:srgbClr val="000000"/>
                </a:solidFill>
                <a:latin typeface="Tahoma" pitchFamily="34" charset="0"/>
                <a:ea typeface="Tahoma" pitchFamily="34" charset="0"/>
                <a:cs typeface="Tahoma" pitchFamily="34" charset="0"/>
              </a:rPr>
              <a:t>2</a:t>
            </a:r>
            <a:r>
              <a:rPr lang="id-ID" sz="2000" dirty="0">
                <a:solidFill>
                  <a:srgbClr val="000000"/>
                </a:solidFill>
                <a:latin typeface="Tahoma" pitchFamily="34" charset="0"/>
                <a:ea typeface="Tahoma" pitchFamily="34" charset="0"/>
                <a:cs typeface="Tahoma" pitchFamily="34" charset="0"/>
              </a:rPr>
              <a:t>0</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tidak melalui proses glikolisis</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jumlah energi yang dihasilkan 2 ATP</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terjadi perubahan dari asam piruvat menjadi asam laktat</a:t>
            </a:r>
          </a:p>
          <a:p>
            <a:pPr marL="457200" indent="-457200" algn="just">
              <a:buFont typeface="+mj-lt"/>
              <a:buAutoNum type="arabicPeriod"/>
              <a:defRPr/>
            </a:pPr>
            <a:endParaRPr lang="id-ID"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Proses yang tidak terjadi pada respirasi aerob</a:t>
            </a:r>
            <a:r>
              <a:rPr lang="en-US" sz="2000" dirty="0">
                <a:solidFill>
                  <a:srgbClr val="000000"/>
                </a:solidFill>
                <a:latin typeface="Tahoma" pitchFamily="34" charset="0"/>
                <a:ea typeface="Tahoma" pitchFamily="34" charset="0"/>
                <a:cs typeface="Tahoma" pitchFamily="34" charset="0"/>
              </a:rPr>
              <a:t> </a:t>
            </a:r>
            <a:r>
              <a:rPr lang="en-US" sz="2000" dirty="0" err="1">
                <a:solidFill>
                  <a:srgbClr val="000000"/>
                </a:solidFill>
                <a:latin typeface="Tahoma" pitchFamily="34" charset="0"/>
                <a:ea typeface="Tahoma" pitchFamily="34" charset="0"/>
                <a:cs typeface="Tahoma" pitchFamily="34" charset="0"/>
              </a:rPr>
              <a:t>adalah</a:t>
            </a:r>
            <a:r>
              <a:rPr lang="id-ID" sz="2000" dirty="0">
                <a:solidFill>
                  <a:srgbClr val="000000"/>
                </a:solidFill>
                <a:latin typeface="Tahoma" pitchFamily="34" charset="0"/>
                <a:ea typeface="Tahoma" pitchFamily="34" charset="0"/>
                <a:cs typeface="Tahoma" pitchFamily="34" charset="0"/>
              </a:rPr>
              <a:t>....</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2</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3</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2  dan 4</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3  dan 5</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4  dan 5</a:t>
            </a: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769536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2422376"/>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lgn="just"/>
            <a:r>
              <a:rPr lang="en-US" sz="2200" dirty="0">
                <a:solidFill>
                  <a:srgbClr val="000000"/>
                </a:solidFill>
                <a:latin typeface="Trebuchet MS" pitchFamily="34" charset="0"/>
                <a:cs typeface="Times New Roman" panose="02020603050405020304" pitchFamily="18" charset="0"/>
              </a:rPr>
              <a:t>Yang </a:t>
            </a:r>
            <a:r>
              <a:rPr lang="en-US" sz="2200" b="1" dirty="0" err="1">
                <a:solidFill>
                  <a:srgbClr val="000000"/>
                </a:solidFill>
                <a:latin typeface="Trebuchet MS" pitchFamily="34" charset="0"/>
                <a:cs typeface="Times New Roman" panose="02020603050405020304" pitchFamily="18" charset="0"/>
              </a:rPr>
              <a:t>bukan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ciri-ciri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persaingan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r>
              <a:rPr lang="en-US" sz="2200" dirty="0">
                <a:solidFill>
                  <a:srgbClr val="000000"/>
                </a:solidFill>
                <a:latin typeface="Trebuchet MS" pitchFamily="34" charset="0"/>
                <a:cs typeface="Times New Roman" panose="02020603050405020304" pitchFamily="18" charset="0"/>
              </a:rPr>
              <a:t> </a:t>
            </a:r>
            <a:r>
              <a:rPr lang="en-US" sz="2200" i="1" dirty="0" err="1">
                <a:solidFill>
                  <a:srgbClr val="000000"/>
                </a:solidFill>
                <a:latin typeface="Trebuchet MS" pitchFamily="34" charset="0"/>
                <a:cs typeface="Times New Roman" panose="02020603050405020304" pitchFamily="18" charset="0"/>
              </a:rPr>
              <a:t>kecuali</a:t>
            </a:r>
            <a:r>
              <a:rPr lang="en-US" sz="2200" i="1" dirty="0">
                <a:solidFill>
                  <a:srgbClr val="000000"/>
                </a:solidFill>
                <a:latin typeface="Trebuchet MS" pitchFamily="34" charset="0"/>
                <a:cs typeface="Times New Roman" panose="02020603050405020304" pitchFamily="18" charset="0"/>
              </a:rPr>
              <a:t> ….</a:t>
            </a:r>
          </a:p>
          <a:p>
            <a:pPr algn="just"/>
            <a:r>
              <a:rPr lang="id-ID" sz="2200" i="1"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jumlah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pembeli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bayak</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mobilitas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cukup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bebas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keluar</a:t>
            </a:r>
            <a:r>
              <a:rPr lang="en-US" sz="2200" dirty="0">
                <a:solidFill>
                  <a:srgbClr val="000000"/>
                </a:solidFill>
                <a:latin typeface="Trebuchet MS" pitchFamily="34" charset="0"/>
                <a:cs typeface="Times New Roman" panose="02020603050405020304" pitchFamily="18" charset="0"/>
              </a:rPr>
              <a:t> </a:t>
            </a:r>
          </a:p>
          <a:p>
            <a:pPr algn="just"/>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harga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ditetapkan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oleh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p>
          <a:p>
            <a:pPr marL="457200" indent="-457200" algn="just">
              <a:buFont typeface="+mj-lt"/>
              <a:buAutoNum type="alphaUcPeriod"/>
              <a:defRPr/>
            </a:pP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12122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228600" y="1981200"/>
            <a:ext cx="8299648" cy="2269976"/>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lvl="1"/>
            <a:r>
              <a:rPr lang="en-US" sz="2200" dirty="0">
                <a:solidFill>
                  <a:srgbClr val="000000"/>
                </a:solidFill>
                <a:latin typeface="Trebuchet MS" pitchFamily="34" charset="0"/>
                <a:cs typeface="Times New Roman" panose="02020603050405020304" pitchFamily="18" charset="0"/>
              </a:rPr>
              <a:t>Yang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ciri-ciri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persaingan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adalah</a:t>
            </a:r>
            <a:r>
              <a:rPr lang="en-US" sz="2200" i="1" dirty="0">
                <a:solidFill>
                  <a:srgbClr val="000000"/>
                </a:solidFill>
                <a:latin typeface="Trebuchet MS" pitchFamily="34" charset="0"/>
                <a:cs typeface="Times New Roman" panose="02020603050405020304" pitchFamily="18" charset="0"/>
              </a:rPr>
              <a:t>….</a:t>
            </a:r>
          </a:p>
          <a:p>
            <a:pPr algn="just"/>
            <a:r>
              <a:rPr lang="id-ID" sz="2200" i="1"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jumlah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pembeli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bayak</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mobilitas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cukup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bebas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keluar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harga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ditetapkan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oleh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7695368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404664"/>
            <a:ext cx="6480720"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5. Panjang rumusan pilihan jawaban harus relatif sama </a:t>
            </a:r>
          </a:p>
        </p:txBody>
      </p:sp>
      <p:sp>
        <p:nvSpPr>
          <p:cNvPr id="13" name="TextBox 12"/>
          <p:cNvSpPr txBox="1"/>
          <p:nvPr/>
        </p:nvSpPr>
        <p:spPr>
          <a:xfrm>
            <a:off x="467544" y="123914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Content Placeholder 2"/>
          <p:cNvSpPr txBox="1">
            <a:spLocks/>
          </p:cNvSpPr>
          <p:nvPr/>
        </p:nvSpPr>
        <p:spPr>
          <a:xfrm>
            <a:off x="467544" y="1700808"/>
            <a:ext cx="8280920" cy="4536504"/>
          </a:xfrm>
          <a:prstGeom prst="rect">
            <a:avLst/>
          </a:prstGeom>
        </p:spPr>
        <p:txBody>
          <a:bodyPr>
            <a:noAutofit/>
          </a:bodyPr>
          <a:lstStyle/>
          <a:p>
            <a:pPr marL="446088" indent="-446088"/>
            <a:r>
              <a:rPr lang="en-US" sz="2200" dirty="0">
                <a:solidFill>
                  <a:prstClr val="black"/>
                </a:solidFill>
              </a:rPr>
              <a:t>       </a:t>
            </a:r>
            <a:r>
              <a:rPr lang="id-ID" sz="2200" dirty="0">
                <a:solidFill>
                  <a:prstClr val="black"/>
                </a:solidFill>
              </a:rPr>
              <a:t>Berdasarkan pernyataan di</a:t>
            </a:r>
            <a:r>
              <a:rPr lang="en-US" sz="2200" dirty="0">
                <a:solidFill>
                  <a:prstClr val="black"/>
                </a:solidFill>
              </a:rPr>
              <a:t> </a:t>
            </a:r>
            <a:r>
              <a:rPr lang="id-ID" sz="2200" dirty="0">
                <a:solidFill>
                  <a:prstClr val="black"/>
                </a:solidFill>
              </a:rPr>
              <a:t>bawah ini yang berkaitan dengan fungsi sistim imun yang tepat adalah....</a:t>
            </a:r>
          </a:p>
          <a:p>
            <a:pPr marL="914400" lvl="1" indent="-457200">
              <a:buFont typeface="+mj-lt"/>
              <a:buAutoNum type="alphaUcPeriod"/>
            </a:pPr>
            <a:r>
              <a:rPr lang="id-ID" sz="2200" dirty="0">
                <a:solidFill>
                  <a:prstClr val="black"/>
                </a:solidFill>
              </a:rPr>
              <a:t>kekebalan </a:t>
            </a:r>
            <a:r>
              <a:rPr lang="en-US" sz="2200" dirty="0">
                <a:solidFill>
                  <a:prstClr val="black"/>
                </a:solidFill>
              </a:rPr>
              <a:t>p</a:t>
            </a:r>
            <a:r>
              <a:rPr lang="id-ID" sz="2200" dirty="0">
                <a:solidFill>
                  <a:prstClr val="black"/>
                </a:solidFill>
              </a:rPr>
              <a:t>asif merupakan mekanisme pertahanan tubuh yang dirangsang dengan pemberian enzim</a:t>
            </a:r>
          </a:p>
          <a:p>
            <a:pPr marL="914400" lvl="1" indent="-457200">
              <a:buFont typeface="+mj-lt"/>
              <a:buAutoNum type="alphaUcPeriod"/>
            </a:pPr>
            <a:r>
              <a:rPr lang="id-ID" sz="2200" dirty="0">
                <a:solidFill>
                  <a:prstClr val="black"/>
                </a:solidFill>
              </a:rPr>
              <a:t>kekebalan aktif terjadi apabila tubuh memperoleh sist</a:t>
            </a:r>
            <a:r>
              <a:rPr lang="en-US" sz="2200" dirty="0">
                <a:solidFill>
                  <a:prstClr val="black"/>
                </a:solidFill>
              </a:rPr>
              <a:t>e</a:t>
            </a:r>
            <a:r>
              <a:rPr lang="id-ID" sz="2200" dirty="0">
                <a:solidFill>
                  <a:prstClr val="black"/>
                </a:solidFill>
              </a:rPr>
              <a:t>m imun secara aktif dan menghasilkan respon imun sehingga tubuh menjadi kebal</a:t>
            </a:r>
          </a:p>
          <a:p>
            <a:pPr marL="914400" lvl="1" indent="-457200">
              <a:buFont typeface="+mj-lt"/>
              <a:buAutoNum type="alphaUcPeriod"/>
            </a:pPr>
            <a:r>
              <a:rPr lang="id-ID" sz="2200" dirty="0">
                <a:solidFill>
                  <a:prstClr val="black"/>
                </a:solidFill>
              </a:rPr>
              <a:t>fungsi sist</a:t>
            </a:r>
            <a:r>
              <a:rPr lang="en-US" sz="2200" dirty="0">
                <a:solidFill>
                  <a:prstClr val="black"/>
                </a:solidFill>
              </a:rPr>
              <a:t>e</a:t>
            </a:r>
            <a:r>
              <a:rPr lang="id-ID" sz="2200" dirty="0">
                <a:solidFill>
                  <a:prstClr val="black"/>
                </a:solidFill>
              </a:rPr>
              <a:t>m imun terjadi hanya pada jenis benda asing tertentu saja</a:t>
            </a:r>
          </a:p>
          <a:p>
            <a:pPr marL="914400" lvl="1" indent="-457200">
              <a:buFont typeface="+mj-lt"/>
              <a:buAutoNum type="alphaUcPeriod"/>
            </a:pPr>
            <a:r>
              <a:rPr lang="id-ID" sz="2200" dirty="0">
                <a:solidFill>
                  <a:prstClr val="black"/>
                </a:solidFill>
              </a:rPr>
              <a:t>fungsi sel limfosit t memproduksi anti bod</a:t>
            </a:r>
            <a:r>
              <a:rPr lang="en-US" sz="2200" dirty="0">
                <a:solidFill>
                  <a:prstClr val="black"/>
                </a:solidFill>
              </a:rPr>
              <a:t>i</a:t>
            </a:r>
            <a:r>
              <a:rPr lang="id-ID" sz="2200" dirty="0">
                <a:solidFill>
                  <a:prstClr val="black"/>
                </a:solidFill>
              </a:rPr>
              <a:t> sedangkan fungsi limfosit b menyerang sel asing</a:t>
            </a:r>
          </a:p>
          <a:p>
            <a:pPr marL="914400" lvl="1" indent="-457200">
              <a:buFont typeface="+mj-lt"/>
              <a:buAutoNum type="alphaUcPeriod"/>
            </a:pPr>
            <a:r>
              <a:rPr lang="id-ID" sz="2200" dirty="0">
                <a:solidFill>
                  <a:prstClr val="black"/>
                </a:solidFill>
              </a:rPr>
              <a:t>mekanisme pertahanan tubuh dapat dilakukan dengan cara membentuk kekebalan pasif</a:t>
            </a:r>
          </a:p>
        </p:txBody>
      </p:sp>
      <p:sp>
        <p:nvSpPr>
          <p:cNvPr id="2" name="TextBox 1"/>
          <p:cNvSpPr txBox="1"/>
          <p:nvPr/>
        </p:nvSpPr>
        <p:spPr>
          <a:xfrm>
            <a:off x="7344308" y="6052646"/>
            <a:ext cx="1080120" cy="369332"/>
          </a:xfrm>
          <a:prstGeom prst="rect">
            <a:avLst/>
          </a:prstGeom>
          <a:noFill/>
        </p:spPr>
        <p:txBody>
          <a:bodyPr wrap="square" rtlCol="0">
            <a:spAutoFit/>
          </a:bodyPr>
          <a:lstStyle/>
          <a:p>
            <a:r>
              <a:rPr lang="id-ID" dirty="0">
                <a:solidFill>
                  <a:prstClr val="black"/>
                </a:solidFill>
              </a:rPr>
              <a:t>Kunci: B</a:t>
            </a:r>
          </a:p>
        </p:txBody>
      </p:sp>
    </p:spTree>
    <p:extLst>
      <p:ext uri="{BB962C8B-B14F-4D97-AF65-F5344CB8AC3E}">
        <p14:creationId xmlns:p14="http://schemas.microsoft.com/office/powerpoint/2010/main" val="131135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7504" y="123914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403648" y="404664"/>
            <a:ext cx="6480720"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5. Panjang rumusan pilihan jawaban harus relatif sama </a:t>
            </a:r>
          </a:p>
        </p:txBody>
      </p:sp>
      <p:sp>
        <p:nvSpPr>
          <p:cNvPr id="7" name="Content Placeholder 2"/>
          <p:cNvSpPr txBox="1">
            <a:spLocks/>
          </p:cNvSpPr>
          <p:nvPr/>
        </p:nvSpPr>
        <p:spPr>
          <a:xfrm>
            <a:off x="323528" y="1772816"/>
            <a:ext cx="8352928" cy="4536504"/>
          </a:xfrm>
          <a:prstGeom prst="rect">
            <a:avLst/>
          </a:prstGeom>
        </p:spPr>
        <p:txBody>
          <a:bodyPr>
            <a:noAutofit/>
          </a:bodyPr>
          <a:lstStyle/>
          <a:p>
            <a:pPr marL="446088" indent="-446088"/>
            <a:r>
              <a:rPr lang="en-US" sz="2200" dirty="0">
                <a:solidFill>
                  <a:prstClr val="black"/>
                </a:solidFill>
              </a:rPr>
              <a:t>      </a:t>
            </a:r>
            <a:r>
              <a:rPr lang="id-ID" sz="2200" dirty="0">
                <a:solidFill>
                  <a:prstClr val="black"/>
                </a:solidFill>
              </a:rPr>
              <a:t>Berdasarkan pernyataan di</a:t>
            </a:r>
            <a:r>
              <a:rPr lang="en-US" sz="2200" dirty="0">
                <a:solidFill>
                  <a:prstClr val="black"/>
                </a:solidFill>
              </a:rPr>
              <a:t> </a:t>
            </a:r>
            <a:r>
              <a:rPr lang="id-ID" sz="2200" dirty="0">
                <a:solidFill>
                  <a:prstClr val="black"/>
                </a:solidFill>
              </a:rPr>
              <a:t>bawah ini yang berkaitan dengan fungsi sistem imun yang tepat adalah ....</a:t>
            </a:r>
          </a:p>
          <a:p>
            <a:pPr marL="914400" lvl="1" indent="-457200">
              <a:buFont typeface="+mj-lt"/>
              <a:buAutoNum type="alphaUcPeriod"/>
            </a:pPr>
            <a:r>
              <a:rPr lang="id-ID" sz="2200" dirty="0">
                <a:solidFill>
                  <a:prstClr val="black"/>
                </a:solidFill>
              </a:rPr>
              <a:t>kekebalan </a:t>
            </a:r>
            <a:r>
              <a:rPr lang="en-US" sz="2200" dirty="0">
                <a:solidFill>
                  <a:prstClr val="black"/>
                </a:solidFill>
              </a:rPr>
              <a:t>p</a:t>
            </a:r>
            <a:r>
              <a:rPr lang="id-ID" sz="2200" dirty="0">
                <a:solidFill>
                  <a:prstClr val="black"/>
                </a:solidFill>
              </a:rPr>
              <a:t>asif merupakan mekanisme pertahanan tubuh yang dirangsang dengan pemberian enzim</a:t>
            </a:r>
          </a:p>
          <a:p>
            <a:pPr marL="914400" lvl="1" indent="-457200">
              <a:buFont typeface="+mj-lt"/>
              <a:buAutoNum type="alphaUcPeriod"/>
            </a:pPr>
            <a:r>
              <a:rPr lang="id-ID" sz="2200" dirty="0">
                <a:solidFill>
                  <a:prstClr val="black"/>
                </a:solidFill>
              </a:rPr>
              <a:t>kekebalan aktif terjadi apabila tubuh memperoleh sist</a:t>
            </a:r>
            <a:r>
              <a:rPr lang="en-US" sz="2200" dirty="0">
                <a:solidFill>
                  <a:prstClr val="black"/>
                </a:solidFill>
              </a:rPr>
              <a:t>e</a:t>
            </a:r>
            <a:r>
              <a:rPr lang="id-ID" sz="2200" dirty="0">
                <a:solidFill>
                  <a:prstClr val="black"/>
                </a:solidFill>
              </a:rPr>
              <a:t>m imun secara aktif sehingga tubuh menjadi kebal</a:t>
            </a:r>
          </a:p>
          <a:p>
            <a:pPr marL="914400" lvl="1" indent="-457200">
              <a:buFont typeface="+mj-lt"/>
              <a:buAutoNum type="alphaUcPeriod"/>
            </a:pPr>
            <a:r>
              <a:rPr lang="id-ID" sz="2200" dirty="0">
                <a:solidFill>
                  <a:prstClr val="black"/>
                </a:solidFill>
              </a:rPr>
              <a:t>fungsi sist</a:t>
            </a:r>
            <a:r>
              <a:rPr lang="en-US" sz="2200" dirty="0">
                <a:solidFill>
                  <a:prstClr val="black"/>
                </a:solidFill>
              </a:rPr>
              <a:t>e</a:t>
            </a:r>
            <a:r>
              <a:rPr lang="id-ID" sz="2200" dirty="0">
                <a:solidFill>
                  <a:prstClr val="black"/>
                </a:solidFill>
              </a:rPr>
              <a:t>m imun terjadi hanya pada jenis benda asing tertentu saja</a:t>
            </a:r>
          </a:p>
          <a:p>
            <a:pPr marL="914400" lvl="1" indent="-457200">
              <a:buFont typeface="+mj-lt"/>
              <a:buAutoNum type="alphaUcPeriod"/>
            </a:pPr>
            <a:r>
              <a:rPr lang="id-ID" sz="2200" dirty="0">
                <a:solidFill>
                  <a:prstClr val="black"/>
                </a:solidFill>
              </a:rPr>
              <a:t>fungsi sel limfosit t memproduksi anti bod</a:t>
            </a:r>
            <a:r>
              <a:rPr lang="en-US" sz="2200" dirty="0">
                <a:solidFill>
                  <a:prstClr val="black"/>
                </a:solidFill>
              </a:rPr>
              <a:t>i</a:t>
            </a:r>
            <a:r>
              <a:rPr lang="id-ID" sz="2200" dirty="0">
                <a:solidFill>
                  <a:prstClr val="black"/>
                </a:solidFill>
              </a:rPr>
              <a:t> sedangkan fungsi limfosit b menyerang sel asing</a:t>
            </a:r>
          </a:p>
          <a:p>
            <a:pPr marL="914400" lvl="1" indent="-457200">
              <a:buFont typeface="+mj-lt"/>
              <a:buAutoNum type="alphaUcPeriod"/>
            </a:pPr>
            <a:r>
              <a:rPr lang="id-ID" sz="2200" dirty="0">
                <a:solidFill>
                  <a:prstClr val="black"/>
                </a:solidFill>
              </a:rPr>
              <a:t>mekanisme pertahanan tubuh dapat dilakukan dengan cara membentuk kekebalan pasif</a:t>
            </a:r>
          </a:p>
          <a:p>
            <a:pPr lvl="1"/>
            <a:r>
              <a:rPr lang="en-US" sz="2200" dirty="0" err="1">
                <a:solidFill>
                  <a:prstClr val="black"/>
                </a:solidFill>
              </a:rPr>
              <a:t>Kunci</a:t>
            </a:r>
            <a:r>
              <a:rPr lang="en-US" sz="2200" dirty="0">
                <a:solidFill>
                  <a:prstClr val="black"/>
                </a:solidFill>
              </a:rPr>
              <a:t>: B</a:t>
            </a:r>
          </a:p>
        </p:txBody>
      </p:sp>
    </p:spTree>
    <p:extLst>
      <p:ext uri="{BB962C8B-B14F-4D97-AF65-F5344CB8AC3E}">
        <p14:creationId xmlns:p14="http://schemas.microsoft.com/office/powerpoint/2010/main" val="1721689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6C09C-9289-F1A5-7FB5-F57EB25C2D96}"/>
              </a:ext>
            </a:extLst>
          </p:cNvPr>
          <p:cNvSpPr>
            <a:spLocks noGrp="1"/>
          </p:cNvSpPr>
          <p:nvPr>
            <p:ph type="title"/>
          </p:nvPr>
        </p:nvSpPr>
        <p:spPr/>
        <p:txBody>
          <a:bodyPr/>
          <a:lstStyle/>
          <a:p>
            <a:endParaRPr lang="en-ID"/>
          </a:p>
        </p:txBody>
      </p:sp>
      <p:pic>
        <p:nvPicPr>
          <p:cNvPr id="5" name="Content Placeholder 4">
            <a:extLst>
              <a:ext uri="{FF2B5EF4-FFF2-40B4-BE49-F238E27FC236}">
                <a16:creationId xmlns:a16="http://schemas.microsoft.com/office/drawing/2014/main" id="{96D808D4-046D-A577-DCAA-C53BECC973AF}"/>
              </a:ext>
            </a:extLst>
          </p:cNvPr>
          <p:cNvPicPr>
            <a:picLocks noGrp="1" noChangeAspect="1"/>
          </p:cNvPicPr>
          <p:nvPr>
            <p:ph idx="1"/>
          </p:nvPr>
        </p:nvPicPr>
        <p:blipFill rotWithShape="1">
          <a:blip r:embed="rId2"/>
          <a:srcRect l="17783" t="21313" r="20583" b="10274"/>
          <a:stretch/>
        </p:blipFill>
        <p:spPr>
          <a:xfrm>
            <a:off x="611560" y="1700808"/>
            <a:ext cx="8136904" cy="4536504"/>
          </a:xfrm>
        </p:spPr>
      </p:pic>
    </p:spTree>
    <p:extLst>
      <p:ext uri="{BB962C8B-B14F-4D97-AF65-F5344CB8AC3E}">
        <p14:creationId xmlns:p14="http://schemas.microsoft.com/office/powerpoint/2010/main" val="2289035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6. Pilihan jawaban tidak mengandung pernyataan yang berbunyi “semua</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pilihan jawaban di atas salah” atau “semua pilihan jawaban di atas benar”</a:t>
            </a:r>
          </a:p>
        </p:txBody>
      </p:sp>
      <p:sp>
        <p:nvSpPr>
          <p:cNvPr id="8" name="Content Placeholder 2"/>
          <p:cNvSpPr txBox="1">
            <a:spLocks/>
          </p:cNvSpPr>
          <p:nvPr/>
        </p:nvSpPr>
        <p:spPr>
          <a:xfrm>
            <a:off x="457200" y="2060848"/>
            <a:ext cx="8229600" cy="3528392"/>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endParaRPr lang="en-GB" sz="2400" dirty="0">
              <a:solidFill>
                <a:prstClr val="black"/>
              </a:solidFill>
              <a:latin typeface="Trebuchet MS" pitchFamily="34" charset="0"/>
            </a:endParaRPr>
          </a:p>
        </p:txBody>
      </p:sp>
      <p:sp>
        <p:nvSpPr>
          <p:cNvPr id="9" name="TextBox 8"/>
          <p:cNvSpPr txBox="1"/>
          <p:nvPr/>
        </p:nvSpPr>
        <p:spPr>
          <a:xfrm>
            <a:off x="450974" y="1351886"/>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228184" y="5805264"/>
            <a:ext cx="1886414" cy="523220"/>
          </a:xfrm>
          <a:prstGeom prst="rect">
            <a:avLst/>
          </a:prstGeom>
        </p:spPr>
        <p:txBody>
          <a:bodyPr wrap="none">
            <a:spAutoFit/>
          </a:bodyPr>
          <a:lstStyle/>
          <a:p>
            <a:pPr marL="914400" lvl="1" indent="-514350">
              <a:buFont typeface="Arial" pitchFamily="34" charset="0"/>
              <a:buNone/>
            </a:pPr>
            <a:r>
              <a:rPr lang="id-ID" sz="2800" b="1" dirty="0">
                <a:solidFill>
                  <a:prstClr val="black"/>
                </a:solidFill>
              </a:rPr>
              <a:t>Kunci : A</a:t>
            </a:r>
            <a:endParaRPr lang="en-GB" sz="2800" b="1" dirty="0">
              <a:solidFill>
                <a:prstClr val="black"/>
              </a:solidFill>
            </a:endParaRPr>
          </a:p>
        </p:txBody>
      </p:sp>
      <p:sp>
        <p:nvSpPr>
          <p:cNvPr id="2" name="Rectangle 1"/>
          <p:cNvSpPr/>
          <p:nvPr/>
        </p:nvSpPr>
        <p:spPr>
          <a:xfrm>
            <a:off x="429481" y="1908869"/>
            <a:ext cx="7992888" cy="3785652"/>
          </a:xfrm>
          <a:prstGeom prst="rect">
            <a:avLst/>
          </a:prstGeom>
        </p:spPr>
        <p:txBody>
          <a:bodyPr wrap="square">
            <a:spAutoFit/>
          </a:bodyPr>
          <a:lstStyle/>
          <a:p>
            <a:pPr algn="just"/>
            <a:r>
              <a:rPr lang="id-ID" sz="2000" dirty="0">
                <a:solidFill>
                  <a:prstClr val="black"/>
                </a:solidFill>
                <a:latin typeface="Trebuchet MS" pitchFamily="34" charset="0"/>
              </a:rPr>
              <a:t>Setelah diPHK dari suatu pabrik garmen, Dita menjadi pengangguran. Kebetulan tetangganya seorang penjahit. Dita membeli kain perca dari penjahit tersebut, kemudian kain perca tersebut dibuat kerajinan tangan seperti kipas, boneka, tempat tisu dan sebagainya. Sekitar 3 bulan Dita mulai mendapat pesanan untuk kerajinan tangan tersebut dan mendapat keuntungan. Yang dilakukan Dita adalah cerminan karakter wirausaha ....  </a:t>
            </a:r>
          </a:p>
          <a:p>
            <a:pPr marL="457200" indent="-457200" algn="just">
              <a:buFont typeface="Arial" pitchFamily="34" charset="0"/>
              <a:buAutoNum type="alphaUcPeriod"/>
            </a:pPr>
            <a:r>
              <a:rPr lang="id-ID" sz="2000" dirty="0">
                <a:solidFill>
                  <a:prstClr val="black"/>
                </a:solidFill>
                <a:latin typeface="Trebuchet MS" pitchFamily="34" charset="0"/>
              </a:rPr>
              <a:t>Menangkap peluang yang mampu memberi keuntungan</a:t>
            </a:r>
          </a:p>
          <a:p>
            <a:pPr marL="457200" indent="-457200" algn="just">
              <a:buFont typeface="Arial" pitchFamily="34" charset="0"/>
              <a:buAutoNum type="alphaUcPeriod"/>
            </a:pPr>
            <a:r>
              <a:rPr lang="id-ID" sz="2000" dirty="0">
                <a:solidFill>
                  <a:prstClr val="black"/>
                </a:solidFill>
                <a:latin typeface="Trebuchet MS" pitchFamily="34" charset="0"/>
              </a:rPr>
              <a:t>Menambah pendapatan masyarakat sekitar</a:t>
            </a:r>
          </a:p>
          <a:p>
            <a:pPr marL="457200" indent="-457200" algn="just">
              <a:buFont typeface="Arial" pitchFamily="34" charset="0"/>
              <a:buAutoNum type="alphaUcPeriod"/>
            </a:pPr>
            <a:r>
              <a:rPr lang="id-ID" sz="2000" dirty="0">
                <a:solidFill>
                  <a:prstClr val="black"/>
                </a:solidFill>
                <a:latin typeface="Trebuchet MS" pitchFamily="34" charset="0"/>
              </a:rPr>
              <a:t>Menggunakan modal kecil untuk mendapat keuntungan</a:t>
            </a:r>
          </a:p>
          <a:p>
            <a:pPr marL="457200" indent="-457200" algn="just">
              <a:buFont typeface="Arial" pitchFamily="34" charset="0"/>
              <a:buAutoNum type="alphaUcPeriod"/>
            </a:pPr>
            <a:r>
              <a:rPr lang="id-ID" sz="2000" dirty="0">
                <a:solidFill>
                  <a:prstClr val="black"/>
                </a:solidFill>
                <a:latin typeface="Trebuchet MS" pitchFamily="34" charset="0"/>
              </a:rPr>
              <a:t>Berani mengambil risiko untuk sesuatu yang belum pasti</a:t>
            </a:r>
          </a:p>
          <a:p>
            <a:pPr marL="457200" indent="-457200" algn="just">
              <a:buFont typeface="Arial" pitchFamily="34" charset="0"/>
              <a:buAutoNum type="alphaUcPeriod"/>
            </a:pPr>
            <a:r>
              <a:rPr lang="id-ID" sz="2000" dirty="0">
                <a:solidFill>
                  <a:prstClr val="black"/>
                </a:solidFill>
                <a:latin typeface="Trebuchet MS" pitchFamily="34" charset="0"/>
              </a:rPr>
              <a:t>Semua jawaban di atas benar</a:t>
            </a:r>
          </a:p>
        </p:txBody>
      </p:sp>
    </p:spTree>
    <p:extLst>
      <p:ext uri="{BB962C8B-B14F-4D97-AF65-F5344CB8AC3E}">
        <p14:creationId xmlns:p14="http://schemas.microsoft.com/office/powerpoint/2010/main" val="3552492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772816"/>
            <a:ext cx="8229600" cy="3960440"/>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000" dirty="0">
                <a:solidFill>
                  <a:prstClr val="black"/>
                </a:solidFill>
                <a:latin typeface="Trebuchet MS" pitchFamily="34" charset="0"/>
              </a:rPr>
              <a:t>Setelah diPHK dari suatu pabrik garmen, Dita menjadi pengangguran. Kebetulan tetangganya seorang penjahit. Dita membeli kain perca dari penjahit tersebut, kemudian kain perca tersebut dibuat kerajinan tangan seperti kipas, boneka, tempat tisu dan sebagainya. Sekitar 3 bulan Dita mulai mendapat pesanan untuk kerajinan tangan tersebut dan mendapat keuntungan. Yang dilakukan Dita adalah cerminan karakter wirausaha ....  </a:t>
            </a:r>
          </a:p>
          <a:p>
            <a:pPr marL="457200" indent="-457200" algn="just">
              <a:buFont typeface="Arial" pitchFamily="34" charset="0"/>
              <a:buAutoNum type="alphaUcPeriod"/>
            </a:pPr>
            <a:r>
              <a:rPr lang="id-ID" sz="2000" dirty="0">
                <a:solidFill>
                  <a:prstClr val="black"/>
                </a:solidFill>
                <a:latin typeface="Trebuchet MS" pitchFamily="34" charset="0"/>
              </a:rPr>
              <a:t>Menangkap peluang yang mampu memberi keuntungan</a:t>
            </a:r>
          </a:p>
          <a:p>
            <a:pPr marL="457200" indent="-457200" algn="just">
              <a:buFont typeface="Arial" pitchFamily="34" charset="0"/>
              <a:buAutoNum type="alphaUcPeriod"/>
            </a:pPr>
            <a:r>
              <a:rPr lang="id-ID" sz="2000" dirty="0">
                <a:solidFill>
                  <a:prstClr val="black"/>
                </a:solidFill>
                <a:latin typeface="Trebuchet MS" pitchFamily="34" charset="0"/>
              </a:rPr>
              <a:t>Menambah pendapatan masyarakat sekitar</a:t>
            </a:r>
          </a:p>
          <a:p>
            <a:pPr marL="457200" indent="-457200" algn="just">
              <a:buFont typeface="Arial" pitchFamily="34" charset="0"/>
              <a:buAutoNum type="alphaUcPeriod"/>
            </a:pPr>
            <a:r>
              <a:rPr lang="id-ID" sz="2000" dirty="0">
                <a:solidFill>
                  <a:prstClr val="black"/>
                </a:solidFill>
                <a:latin typeface="Trebuchet MS" pitchFamily="34" charset="0"/>
              </a:rPr>
              <a:t>Menggunakan modal kecil untuk mendapat keuntungan</a:t>
            </a:r>
          </a:p>
          <a:p>
            <a:pPr marL="457200" indent="-457200" algn="just">
              <a:buFont typeface="Arial" pitchFamily="34" charset="0"/>
              <a:buAutoNum type="alphaUcPeriod"/>
            </a:pPr>
            <a:r>
              <a:rPr lang="id-ID" sz="2000" dirty="0">
                <a:solidFill>
                  <a:prstClr val="black"/>
                </a:solidFill>
                <a:latin typeface="Trebuchet MS" pitchFamily="34" charset="0"/>
              </a:rPr>
              <a:t>Berani mengambil risiko untuk sesuatu yang belum pasti</a:t>
            </a:r>
          </a:p>
          <a:p>
            <a:pPr marL="457200" indent="-457200" algn="just">
              <a:buFont typeface="Arial" pitchFamily="34" charset="0"/>
              <a:buAutoNum type="alphaUcPeriod"/>
            </a:pPr>
            <a:r>
              <a:rPr lang="id-ID" sz="2000" dirty="0">
                <a:solidFill>
                  <a:prstClr val="black"/>
                </a:solidFill>
                <a:latin typeface="Trebuchet MS" pitchFamily="34" charset="0"/>
              </a:rPr>
              <a:t>Pantang menyerah, percaya diri, dan optimis</a:t>
            </a:r>
          </a:p>
          <a:p>
            <a:pPr marL="0" indent="0" algn="just">
              <a:buFont typeface="Arial" pitchFamily="34" charset="0"/>
              <a:buNone/>
            </a:pPr>
            <a:endParaRPr lang="id-ID" sz="2000" dirty="0">
              <a:solidFill>
                <a:prstClr val="black"/>
              </a:solidFill>
              <a:latin typeface="Trebuchet MS" pitchFamily="34" charset="0"/>
            </a:endParaRPr>
          </a:p>
        </p:txBody>
      </p:sp>
      <p:sp>
        <p:nvSpPr>
          <p:cNvPr id="11" name="TextBox 10"/>
          <p:cNvSpPr txBox="1"/>
          <p:nvPr/>
        </p:nvSpPr>
        <p:spPr>
          <a:xfrm>
            <a:off x="370460" y="122907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6. Pilihan jawaban tidak mengandung pernyataan yang berbunyi “semua</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pilihan jawaban di atas salah” atau “semua pilihan jawaban di atas benar”</a:t>
            </a:r>
          </a:p>
        </p:txBody>
      </p:sp>
      <p:sp>
        <p:nvSpPr>
          <p:cNvPr id="2" name="TextBox 1"/>
          <p:cNvSpPr txBox="1"/>
          <p:nvPr/>
        </p:nvSpPr>
        <p:spPr>
          <a:xfrm>
            <a:off x="6876256" y="5862463"/>
            <a:ext cx="1368152" cy="461665"/>
          </a:xfrm>
          <a:prstGeom prst="rect">
            <a:avLst/>
          </a:prstGeom>
          <a:noFill/>
        </p:spPr>
        <p:txBody>
          <a:bodyPr wrap="square" rtlCol="0">
            <a:spAutoFit/>
          </a:bodyPr>
          <a:lstStyle/>
          <a:p>
            <a:r>
              <a:rPr lang="id-ID" sz="2400" dirty="0">
                <a:solidFill>
                  <a:prstClr val="black"/>
                </a:solidFill>
              </a:rPr>
              <a:t>Kunci: A</a:t>
            </a:r>
          </a:p>
        </p:txBody>
      </p:sp>
    </p:spTree>
    <p:extLst>
      <p:ext uri="{BB962C8B-B14F-4D97-AF65-F5344CB8AC3E}">
        <p14:creationId xmlns:p14="http://schemas.microsoft.com/office/powerpoint/2010/main" val="20410395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7. Pilihan jawaban yang berbentuk angka/waktu harus disusun </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berdasarkan urutan besar-kecilnya nilai angka</a:t>
            </a:r>
          </a:p>
        </p:txBody>
      </p:sp>
      <p:sp>
        <p:nvSpPr>
          <p:cNvPr id="5" name="TextBox 4"/>
          <p:cNvSpPr txBox="1"/>
          <p:nvPr/>
        </p:nvSpPr>
        <p:spPr>
          <a:xfrm>
            <a:off x="539552" y="2132856"/>
            <a:ext cx="8208912" cy="3046988"/>
          </a:xfrm>
          <a:prstGeom prst="rect">
            <a:avLst/>
          </a:prstGeom>
          <a:solidFill>
            <a:schemeClr val="bg1"/>
          </a:solidFill>
          <a:ln>
            <a:noFill/>
          </a:ln>
        </p:spPr>
        <p:txBody>
          <a:bodyPr wrap="square" rtlCol="0">
            <a:spAutoFit/>
          </a:bodyPr>
          <a:lstStyle/>
          <a:p>
            <a:pPr>
              <a:spcBef>
                <a:spcPts val="600"/>
              </a:spcBef>
            </a:pPr>
            <a:r>
              <a:rPr lang="en-US" sz="2400" dirty="0" err="1">
                <a:solidFill>
                  <a:prstClr val="black"/>
                </a:solidFill>
                <a:latin typeface="Trebuchet MS" pitchFamily="34" charset="0"/>
              </a:rPr>
              <a:t>Diketahui</a:t>
            </a:r>
            <a:r>
              <a:rPr lang="en-US" sz="2400" dirty="0">
                <a:solidFill>
                  <a:prstClr val="black"/>
                </a:solidFill>
                <a:latin typeface="Trebuchet MS" pitchFamily="34" charset="0"/>
              </a:rPr>
              <a:t> </a:t>
            </a:r>
            <a:r>
              <a:rPr lang="en-US" sz="2400" dirty="0" err="1">
                <a:solidFill>
                  <a:prstClr val="black"/>
                </a:solidFill>
                <a:latin typeface="Trebuchet MS" pitchFamily="34" charset="0"/>
              </a:rPr>
              <a:t>fungsi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permintaan</a:t>
            </a:r>
            <a:r>
              <a:rPr lang="en-US" sz="2400" dirty="0">
                <a:solidFill>
                  <a:prstClr val="black"/>
                </a:solidFill>
                <a:latin typeface="Trebuchet MS" pitchFamily="34" charset="0"/>
              </a:rPr>
              <a:t> </a:t>
            </a:r>
            <a:r>
              <a:rPr lang="en-US" sz="2400" dirty="0" err="1">
                <a:solidFill>
                  <a:prstClr val="black"/>
                </a:solidFill>
                <a:latin typeface="Trebuchet MS" pitchFamily="34" charset="0"/>
              </a:rPr>
              <a:t>Pd</a:t>
            </a:r>
            <a:r>
              <a:rPr lang="en-US" sz="2400" dirty="0">
                <a:solidFill>
                  <a:prstClr val="black"/>
                </a:solidFill>
                <a:latin typeface="Trebuchet MS" pitchFamily="34" charset="0"/>
              </a:rPr>
              <a:t> = 100 – 1/2Q.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jumlah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diminta</a:t>
            </a:r>
            <a:r>
              <a:rPr lang="en-US" sz="2400" dirty="0">
                <a:solidFill>
                  <a:prstClr val="black"/>
                </a:solidFill>
                <a:latin typeface="Trebuchet MS" pitchFamily="34" charset="0"/>
              </a:rPr>
              <a:t> </a:t>
            </a:r>
            <a:r>
              <a:rPr lang="en-US" sz="2400" dirty="0" err="1">
                <a:solidFill>
                  <a:prstClr val="black"/>
                </a:solidFill>
                <a:latin typeface="Trebuchet MS" pitchFamily="34" charset="0"/>
              </a:rPr>
              <a:t>berubah</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20 </a:t>
            </a:r>
            <a:r>
              <a:rPr lang="en-US" sz="2400" dirty="0" err="1">
                <a:solidFill>
                  <a:prstClr val="black"/>
                </a:solidFill>
                <a:latin typeface="Trebuchet MS" pitchFamily="34" charset="0"/>
              </a:rPr>
              <a:t>menjadi</a:t>
            </a:r>
            <a:r>
              <a:rPr lang="en-US" sz="2400" dirty="0">
                <a:solidFill>
                  <a:prstClr val="black"/>
                </a:solidFill>
                <a:latin typeface="Trebuchet MS" pitchFamily="34" charset="0"/>
              </a:rPr>
              <a:t> 30,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koefisien</a:t>
            </a:r>
            <a:r>
              <a:rPr lang="en-US" sz="2400" dirty="0">
                <a:solidFill>
                  <a:prstClr val="black"/>
                </a:solidFill>
                <a:latin typeface="Trebuchet MS" pitchFamily="34" charset="0"/>
              </a:rPr>
              <a:t> </a:t>
            </a:r>
            <a:r>
              <a:rPr lang="en-US" sz="2400" dirty="0" err="1">
                <a:solidFill>
                  <a:prstClr val="black"/>
                </a:solidFill>
                <a:latin typeface="Trebuchet MS" pitchFamily="34" charset="0"/>
              </a:rPr>
              <a:t>elastisitasnya</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457200" indent="-457200">
              <a:buFont typeface="+mj-lt"/>
              <a:buAutoNum type="alphaUcPeriod"/>
            </a:pPr>
            <a:r>
              <a:rPr lang="en-US" sz="2400" dirty="0">
                <a:solidFill>
                  <a:prstClr val="black"/>
                </a:solidFill>
                <a:latin typeface="Trebuchet MS" pitchFamily="34" charset="0"/>
              </a:rPr>
              <a:t>5</a:t>
            </a:r>
          </a:p>
          <a:p>
            <a:pPr marL="457200" indent="-457200">
              <a:buFont typeface="+mj-lt"/>
              <a:buAutoNum type="alphaUcPeriod"/>
            </a:pPr>
            <a:r>
              <a:rPr lang="en-US" sz="2400" dirty="0">
                <a:solidFill>
                  <a:prstClr val="black"/>
                </a:solidFill>
                <a:latin typeface="Trebuchet MS" pitchFamily="34" charset="0"/>
              </a:rPr>
              <a:t>10</a:t>
            </a:r>
          </a:p>
          <a:p>
            <a:pPr marL="457200" indent="-457200">
              <a:buFont typeface="+mj-lt"/>
              <a:buAutoNum type="alphaUcPeriod"/>
            </a:pPr>
            <a:r>
              <a:rPr lang="id-ID" sz="2400" dirty="0">
                <a:solidFill>
                  <a:prstClr val="black"/>
                </a:solidFill>
                <a:latin typeface="Trebuchet MS" pitchFamily="34" charset="0"/>
              </a:rPr>
              <a:t>9</a:t>
            </a:r>
            <a:endParaRPr lang="en-US" sz="2400" dirty="0">
              <a:solidFill>
                <a:prstClr val="black"/>
              </a:solidFill>
              <a:latin typeface="Trebuchet MS" pitchFamily="34" charset="0"/>
            </a:endParaRPr>
          </a:p>
          <a:p>
            <a:pPr marL="457200" indent="-457200">
              <a:buFont typeface="+mj-lt"/>
              <a:buAutoNum type="alphaUcPeriod"/>
            </a:pPr>
            <a:r>
              <a:rPr lang="en-US" sz="2400" dirty="0">
                <a:solidFill>
                  <a:prstClr val="black"/>
                </a:solidFill>
                <a:latin typeface="Trebuchet MS" pitchFamily="34" charset="0"/>
              </a:rPr>
              <a:t>15</a:t>
            </a:r>
          </a:p>
          <a:p>
            <a:pPr marL="457200" indent="-457200">
              <a:buFont typeface="+mj-lt"/>
              <a:buAutoNum type="alphaUcPeriod"/>
            </a:pPr>
            <a:r>
              <a:rPr lang="id-ID" sz="2400" dirty="0">
                <a:solidFill>
                  <a:prstClr val="black"/>
                </a:solidFill>
                <a:latin typeface="Trebuchet MS" pitchFamily="34" charset="0"/>
              </a:rPr>
              <a:t>7</a:t>
            </a:r>
            <a:endParaRPr lang="en-US" sz="2400" dirty="0">
              <a:solidFill>
                <a:prstClr val="black"/>
              </a:solidFill>
              <a:latin typeface="Trebuchet MS" pitchFamily="34" charset="0"/>
            </a:endParaRPr>
          </a:p>
        </p:txBody>
      </p:sp>
      <p:sp>
        <p:nvSpPr>
          <p:cNvPr id="8" name="TextBox 7"/>
          <p:cNvSpPr txBox="1"/>
          <p:nvPr/>
        </p:nvSpPr>
        <p:spPr>
          <a:xfrm>
            <a:off x="395536"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6588224" y="5301208"/>
            <a:ext cx="1440160" cy="461665"/>
          </a:xfrm>
          <a:prstGeom prst="rect">
            <a:avLst/>
          </a:prstGeom>
          <a:noFill/>
        </p:spPr>
        <p:txBody>
          <a:bodyPr wrap="square" rtlCol="0">
            <a:spAutoFit/>
          </a:bodyPr>
          <a:lstStyle/>
          <a:p>
            <a:r>
              <a:rPr lang="id-ID" sz="2400" dirty="0">
                <a:solidFill>
                  <a:prstClr val="black"/>
                </a:solidFill>
              </a:rPr>
              <a:t>Kunci: C</a:t>
            </a:r>
          </a:p>
        </p:txBody>
      </p:sp>
    </p:spTree>
    <p:extLst>
      <p:ext uri="{BB962C8B-B14F-4D97-AF65-F5344CB8AC3E}">
        <p14:creationId xmlns:p14="http://schemas.microsoft.com/office/powerpoint/2010/main" val="269268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9552" y="2132856"/>
            <a:ext cx="8208912" cy="3493264"/>
          </a:xfrm>
          <a:prstGeom prst="rect">
            <a:avLst/>
          </a:prstGeom>
          <a:solidFill>
            <a:schemeClr val="bg1"/>
          </a:solidFill>
          <a:ln>
            <a:noFill/>
          </a:ln>
        </p:spPr>
        <p:txBody>
          <a:bodyPr wrap="square" rtlCol="0">
            <a:spAutoFit/>
          </a:bodyPr>
          <a:lstStyle/>
          <a:p>
            <a:pPr>
              <a:spcBef>
                <a:spcPts val="600"/>
              </a:spcBef>
            </a:pPr>
            <a:r>
              <a:rPr lang="en-US" sz="2400" dirty="0" err="1">
                <a:solidFill>
                  <a:prstClr val="black"/>
                </a:solidFill>
                <a:latin typeface="Trebuchet MS" pitchFamily="34" charset="0"/>
              </a:rPr>
              <a:t>Diketahui</a:t>
            </a:r>
            <a:r>
              <a:rPr lang="en-US" sz="2400" dirty="0">
                <a:solidFill>
                  <a:prstClr val="black"/>
                </a:solidFill>
                <a:latin typeface="Trebuchet MS" pitchFamily="34" charset="0"/>
              </a:rPr>
              <a:t> </a:t>
            </a:r>
            <a:r>
              <a:rPr lang="en-US" sz="2400" dirty="0" err="1">
                <a:solidFill>
                  <a:prstClr val="black"/>
                </a:solidFill>
                <a:latin typeface="Trebuchet MS" pitchFamily="34" charset="0"/>
              </a:rPr>
              <a:t>fungsi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permintaan</a:t>
            </a:r>
            <a:r>
              <a:rPr lang="en-US" sz="2400" dirty="0">
                <a:solidFill>
                  <a:prstClr val="black"/>
                </a:solidFill>
                <a:latin typeface="Trebuchet MS" pitchFamily="34" charset="0"/>
              </a:rPr>
              <a:t> </a:t>
            </a:r>
            <a:r>
              <a:rPr lang="en-US" sz="2400" dirty="0" err="1">
                <a:solidFill>
                  <a:prstClr val="black"/>
                </a:solidFill>
                <a:latin typeface="Trebuchet MS" pitchFamily="34" charset="0"/>
              </a:rPr>
              <a:t>Pd</a:t>
            </a:r>
            <a:r>
              <a:rPr lang="en-US" sz="2400" dirty="0">
                <a:solidFill>
                  <a:prstClr val="black"/>
                </a:solidFill>
                <a:latin typeface="Trebuchet MS" pitchFamily="34" charset="0"/>
              </a:rPr>
              <a:t> = 100 – 1/2Q.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jumlah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diminta</a:t>
            </a:r>
            <a:r>
              <a:rPr lang="en-US" sz="2400" dirty="0">
                <a:solidFill>
                  <a:prstClr val="black"/>
                </a:solidFill>
                <a:latin typeface="Trebuchet MS" pitchFamily="34" charset="0"/>
              </a:rPr>
              <a:t> </a:t>
            </a:r>
            <a:r>
              <a:rPr lang="en-US" sz="2400" dirty="0" err="1">
                <a:solidFill>
                  <a:prstClr val="black"/>
                </a:solidFill>
                <a:latin typeface="Trebuchet MS" pitchFamily="34" charset="0"/>
              </a:rPr>
              <a:t>berubah</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20 </a:t>
            </a:r>
            <a:r>
              <a:rPr lang="en-US" sz="2400" dirty="0" err="1">
                <a:solidFill>
                  <a:prstClr val="black"/>
                </a:solidFill>
                <a:latin typeface="Trebuchet MS" pitchFamily="34" charset="0"/>
              </a:rPr>
              <a:t>menjadi</a:t>
            </a:r>
            <a:r>
              <a:rPr lang="en-US" sz="2400" dirty="0">
                <a:solidFill>
                  <a:prstClr val="black"/>
                </a:solidFill>
                <a:latin typeface="Trebuchet MS" pitchFamily="34" charset="0"/>
              </a:rPr>
              <a:t> 30,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koefisien</a:t>
            </a:r>
            <a:r>
              <a:rPr lang="en-US" sz="2400" dirty="0">
                <a:solidFill>
                  <a:prstClr val="black"/>
                </a:solidFill>
                <a:latin typeface="Trebuchet MS" pitchFamily="34" charset="0"/>
              </a:rPr>
              <a:t> </a:t>
            </a:r>
            <a:r>
              <a:rPr lang="en-US" sz="2400" dirty="0" err="1">
                <a:solidFill>
                  <a:prstClr val="black"/>
                </a:solidFill>
                <a:latin typeface="Trebuchet MS" pitchFamily="34" charset="0"/>
              </a:rPr>
              <a:t>elastisitasnya</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457200" indent="-457200">
              <a:buFont typeface="+mj-lt"/>
              <a:buAutoNum type="alphaUcPeriod"/>
            </a:pPr>
            <a:r>
              <a:rPr lang="en-US" sz="2400" dirty="0">
                <a:solidFill>
                  <a:prstClr val="black"/>
                </a:solidFill>
                <a:latin typeface="Trebuchet MS" pitchFamily="34" charset="0"/>
              </a:rPr>
              <a:t>5</a:t>
            </a:r>
          </a:p>
          <a:p>
            <a:pPr marL="457200" indent="-457200">
              <a:buFont typeface="+mj-lt"/>
              <a:buAutoNum type="alphaUcPeriod"/>
            </a:pPr>
            <a:r>
              <a:rPr lang="en-US" sz="2400" dirty="0">
                <a:solidFill>
                  <a:prstClr val="black"/>
                </a:solidFill>
                <a:latin typeface="Trebuchet MS" pitchFamily="34" charset="0"/>
              </a:rPr>
              <a:t>7</a:t>
            </a:r>
          </a:p>
          <a:p>
            <a:pPr marL="457200" indent="-457200">
              <a:buFont typeface="+mj-lt"/>
              <a:buAutoNum type="alphaUcPeriod"/>
            </a:pPr>
            <a:r>
              <a:rPr lang="en-US" sz="2400" dirty="0">
                <a:solidFill>
                  <a:prstClr val="black"/>
                </a:solidFill>
                <a:latin typeface="Trebuchet MS" pitchFamily="34" charset="0"/>
              </a:rPr>
              <a:t>9</a:t>
            </a:r>
          </a:p>
          <a:p>
            <a:pPr marL="457200" indent="-457200">
              <a:buFont typeface="+mj-lt"/>
              <a:buAutoNum type="alphaUcPeriod"/>
            </a:pPr>
            <a:r>
              <a:rPr lang="en-US" sz="2400" dirty="0">
                <a:solidFill>
                  <a:prstClr val="black"/>
                </a:solidFill>
                <a:latin typeface="Trebuchet MS" pitchFamily="34" charset="0"/>
              </a:rPr>
              <a:t>10</a:t>
            </a:r>
          </a:p>
          <a:p>
            <a:pPr marL="457200" indent="-457200">
              <a:buFont typeface="+mj-lt"/>
              <a:buAutoNum type="alphaUcPeriod"/>
            </a:pPr>
            <a:r>
              <a:rPr lang="en-US" sz="2400" dirty="0">
                <a:solidFill>
                  <a:prstClr val="black"/>
                </a:solidFill>
                <a:latin typeface="Trebuchet MS" pitchFamily="34" charset="0"/>
              </a:rPr>
              <a:t>15</a:t>
            </a:r>
          </a:p>
          <a:p>
            <a:pPr algn="r">
              <a:spcBef>
                <a:spcPts val="600"/>
              </a:spcBef>
            </a:pPr>
            <a:r>
              <a:rPr lang="en-US" sz="2400" dirty="0" err="1">
                <a:solidFill>
                  <a:prstClr val="black"/>
                </a:solidFill>
                <a:latin typeface="Trebuchet MS" pitchFamily="34" charset="0"/>
              </a:rPr>
              <a:t>Kunci</a:t>
            </a:r>
            <a:r>
              <a:rPr lang="en-US" sz="2400" dirty="0">
                <a:solidFill>
                  <a:prstClr val="black"/>
                </a:solidFill>
                <a:latin typeface="Trebuchet MS" pitchFamily="34" charset="0"/>
              </a:rPr>
              <a:t>: C</a:t>
            </a:r>
          </a:p>
        </p:txBody>
      </p:sp>
      <p:sp>
        <p:nvSpPr>
          <p:cNvPr id="9" name="TextBox 8"/>
          <p:cNvSpPr txBox="1"/>
          <p:nvPr/>
        </p:nvSpPr>
        <p:spPr>
          <a:xfrm>
            <a:off x="467544" y="1484784"/>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7. Pilihan jawaban yang berbentuk angka/waktu harus disusun </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berdasarkan urutan besar-kecilnya nilai angka</a:t>
            </a:r>
          </a:p>
        </p:txBody>
      </p:sp>
    </p:spTree>
    <p:extLst>
      <p:ext uri="{BB962C8B-B14F-4D97-AF65-F5344CB8AC3E}">
        <p14:creationId xmlns:p14="http://schemas.microsoft.com/office/powerpoint/2010/main" val="37401556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8. Gambar, grafik, tabel, diagram dll. yang terdapat pada soal harus</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jelas &amp; berfungsi</a:t>
            </a:r>
          </a:p>
        </p:txBody>
      </p:sp>
      <p:grpSp>
        <p:nvGrpSpPr>
          <p:cNvPr id="5" name="Group 19"/>
          <p:cNvGrpSpPr>
            <a:grpSpLocks/>
          </p:cNvGrpSpPr>
          <p:nvPr/>
        </p:nvGrpSpPr>
        <p:grpSpPr bwMode="auto">
          <a:xfrm>
            <a:off x="357188" y="1989138"/>
            <a:ext cx="8429625" cy="4010025"/>
            <a:chOff x="357188" y="1557338"/>
            <a:chExt cx="8429625" cy="4010025"/>
          </a:xfrm>
        </p:grpSpPr>
        <p:sp>
          <p:nvSpPr>
            <p:cNvPr id="8" name="Rectangle 7"/>
            <p:cNvSpPr/>
            <p:nvPr/>
          </p:nvSpPr>
          <p:spPr>
            <a:xfrm>
              <a:off x="357188" y="1557338"/>
              <a:ext cx="8429625" cy="401002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dirty="0">
                <a:solidFill>
                  <a:prstClr val="black"/>
                </a:solidFill>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p:txBody>
        </p:sp>
        <p:pic>
          <p:nvPicPr>
            <p:cNvPr id="10" name="Content Placeholder 5"/>
            <p:cNvPicPr>
              <a:picLocks/>
            </p:cNvPicPr>
            <p:nvPr/>
          </p:nvPicPr>
          <p:blipFill>
            <a:blip r:embed="rId2" cstate="print"/>
            <a:srcRect/>
            <a:stretch>
              <a:fillRect/>
            </a:stretch>
          </p:blipFill>
          <p:spPr bwMode="auto">
            <a:xfrm>
              <a:off x="428625" y="1911350"/>
              <a:ext cx="2395538" cy="2216150"/>
            </a:xfrm>
            <a:prstGeom prst="rect">
              <a:avLst/>
            </a:prstGeom>
            <a:solidFill>
              <a:schemeClr val="tx1"/>
            </a:solidFill>
            <a:ln w="9525">
              <a:noFill/>
              <a:miter lim="800000"/>
              <a:headEnd/>
              <a:tailEnd/>
            </a:ln>
          </p:spPr>
        </p:pic>
        <p:sp>
          <p:nvSpPr>
            <p:cNvPr id="11" name="Rectangle 10"/>
            <p:cNvSpPr/>
            <p:nvPr/>
          </p:nvSpPr>
          <p:spPr>
            <a:xfrm>
              <a:off x="3389313" y="1698625"/>
              <a:ext cx="5214937" cy="350837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id-ID" sz="2400" dirty="0">
                  <a:solidFill>
                    <a:prstClr val="black"/>
                  </a:solidFill>
                  <a:latin typeface="Tahoma" pitchFamily="34" charset="0"/>
                  <a:ea typeface="Tahoma" pitchFamily="34" charset="0"/>
                  <a:cs typeface="Tahoma" pitchFamily="34" charset="0"/>
                </a:rPr>
                <a:t>Bagian yang ditunjuk (X) pada gambar tersebut adalah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Hati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Pankreas</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Lambung</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besar</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halus</a:t>
              </a:r>
            </a:p>
            <a:p>
              <a:pPr marL="342900" indent="-342900" algn="just">
                <a:defRPr/>
              </a:pPr>
              <a:endParaRPr lang="en-US" sz="2400" b="1" dirty="0">
                <a:solidFill>
                  <a:prstClr val="black"/>
                </a:solidFill>
                <a:latin typeface="Tahoma" pitchFamily="34" charset="0"/>
                <a:ea typeface="Tahoma" pitchFamily="34" charset="0"/>
                <a:cs typeface="Tahoma" pitchFamily="34" charset="0"/>
              </a:endParaRPr>
            </a:p>
            <a:p>
              <a:pPr marL="342900" indent="-342900" algn="just">
                <a:defRPr/>
              </a:pPr>
              <a:r>
                <a:rPr lang="id-ID" sz="2400" b="1" dirty="0">
                  <a:solidFill>
                    <a:prstClr val="black"/>
                  </a:solidFill>
                  <a:latin typeface="Tahoma" pitchFamily="34" charset="0"/>
                  <a:ea typeface="Tahoma" pitchFamily="34" charset="0"/>
                  <a:cs typeface="Tahoma" pitchFamily="34" charset="0"/>
                </a:rPr>
                <a:t>Kunci : D</a:t>
              </a:r>
            </a:p>
          </p:txBody>
        </p:sp>
        <p:sp>
          <p:nvSpPr>
            <p:cNvPr id="12" name="Rounded Rectangle 11"/>
            <p:cNvSpPr/>
            <p:nvPr/>
          </p:nvSpPr>
          <p:spPr>
            <a:xfrm>
              <a:off x="500063" y="2339975"/>
              <a:ext cx="285750" cy="2143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b</a:t>
              </a:r>
            </a:p>
          </p:txBody>
        </p:sp>
        <p:sp>
          <p:nvSpPr>
            <p:cNvPr id="13" name="Rounded Rectangle 12"/>
            <p:cNvSpPr/>
            <p:nvPr/>
          </p:nvSpPr>
          <p:spPr>
            <a:xfrm>
              <a:off x="428625" y="1982788"/>
              <a:ext cx="285750" cy="2143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Adobe Caslon Pro Bold" pitchFamily="18" charset="0"/>
                </a:rPr>
                <a:t>c</a:t>
              </a:r>
            </a:p>
          </p:txBody>
        </p:sp>
        <p:sp>
          <p:nvSpPr>
            <p:cNvPr id="14" name="Rounded Rectangle 13"/>
            <p:cNvSpPr/>
            <p:nvPr/>
          </p:nvSpPr>
          <p:spPr>
            <a:xfrm>
              <a:off x="2846388" y="24717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e</a:t>
              </a:r>
            </a:p>
          </p:txBody>
        </p:sp>
        <p:sp>
          <p:nvSpPr>
            <p:cNvPr id="15" name="Rounded Rectangle 14"/>
            <p:cNvSpPr/>
            <p:nvPr/>
          </p:nvSpPr>
          <p:spPr>
            <a:xfrm>
              <a:off x="2846388" y="20399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800" dirty="0">
                  <a:solidFill>
                    <a:prstClr val="black"/>
                  </a:solidFill>
                  <a:latin typeface="Kunstler Script" pitchFamily="66" charset="0"/>
                </a:rPr>
                <a:t>d</a:t>
              </a:r>
            </a:p>
          </p:txBody>
        </p:sp>
        <p:sp>
          <p:nvSpPr>
            <p:cNvPr id="16" name="Rounded Rectangle 15"/>
            <p:cNvSpPr/>
            <p:nvPr/>
          </p:nvSpPr>
          <p:spPr>
            <a:xfrm>
              <a:off x="436563" y="2903538"/>
              <a:ext cx="390525" cy="43338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800" dirty="0">
                  <a:solidFill>
                    <a:prstClr val="black"/>
                  </a:solidFill>
                  <a:latin typeface="Kunstler Script" pitchFamily="66" charset="0"/>
                </a:rPr>
                <a:t>a</a:t>
              </a:r>
            </a:p>
          </p:txBody>
        </p:sp>
      </p:grpSp>
      <p:sp>
        <p:nvSpPr>
          <p:cNvPr id="17" name="TextBox 16"/>
          <p:cNvSpPr txBox="1"/>
          <p:nvPr/>
        </p:nvSpPr>
        <p:spPr>
          <a:xfrm>
            <a:off x="251520" y="1465620"/>
            <a:ext cx="3312368" cy="523220"/>
          </a:xfrm>
          <a:prstGeom prst="rect">
            <a:avLst/>
          </a:prstGeom>
          <a:noFill/>
        </p:spPr>
        <p:txBody>
          <a:bodyPr wrap="square">
            <a:spAutoFit/>
          </a:bodyPr>
          <a:lstStyle/>
          <a:p>
            <a:pPr>
              <a:defRPr/>
            </a:pPr>
            <a:r>
              <a:rPr lang="en-US" sz="28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8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Tree>
    <p:extLst>
      <p:ext uri="{BB962C8B-B14F-4D97-AF65-F5344CB8AC3E}">
        <p14:creationId xmlns:p14="http://schemas.microsoft.com/office/powerpoint/2010/main" val="30186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357188" y="2283623"/>
            <a:ext cx="8429625" cy="396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p:txBody>
      </p:sp>
      <p:sp>
        <p:nvSpPr>
          <p:cNvPr id="20" name="Rectangle 19"/>
          <p:cNvSpPr/>
          <p:nvPr/>
        </p:nvSpPr>
        <p:spPr>
          <a:xfrm>
            <a:off x="4603750" y="2355060"/>
            <a:ext cx="4071938" cy="3748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prstClr val="black"/>
                </a:solidFill>
                <a:latin typeface="Tahoma" pitchFamily="34" charset="0"/>
                <a:ea typeface="Tahoma" pitchFamily="34" charset="0"/>
                <a:cs typeface="Tahoma" pitchFamily="34" charset="0"/>
              </a:rPr>
              <a:t>Bagian yang ditunjuk (X) pada gambar tersebut adalah ....</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Hati </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Pankreas</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Lambung</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Usus besar</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Usus  halus</a:t>
            </a:r>
          </a:p>
          <a:p>
            <a:pPr marL="342900" indent="-342900">
              <a:defRPr/>
            </a:pPr>
            <a:endParaRPr lang="en-US" sz="2400" b="1" dirty="0">
              <a:solidFill>
                <a:prstClr val="black"/>
              </a:solidFill>
              <a:latin typeface="Tahoma" pitchFamily="34" charset="0"/>
              <a:ea typeface="Tahoma" pitchFamily="34" charset="0"/>
              <a:cs typeface="Tahoma" pitchFamily="34" charset="0"/>
            </a:endParaRPr>
          </a:p>
          <a:p>
            <a:pPr marL="342900" indent="-342900">
              <a:defRPr/>
            </a:pPr>
            <a:r>
              <a:rPr lang="id-ID" sz="2400" b="1" dirty="0">
                <a:solidFill>
                  <a:prstClr val="black"/>
                </a:solidFill>
                <a:latin typeface="Tahoma" pitchFamily="34" charset="0"/>
                <a:ea typeface="Tahoma" pitchFamily="34" charset="0"/>
                <a:cs typeface="Tahoma" pitchFamily="34" charset="0"/>
              </a:rPr>
              <a:t>Kunci : D</a:t>
            </a:r>
          </a:p>
        </p:txBody>
      </p:sp>
      <p:sp>
        <p:nvSpPr>
          <p:cNvPr id="21" name="Rounded Rectangle 20"/>
          <p:cNvSpPr/>
          <p:nvPr/>
        </p:nvSpPr>
        <p:spPr>
          <a:xfrm>
            <a:off x="560388" y="2940848"/>
            <a:ext cx="439737"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2" name="Rounded Rectangle 21"/>
          <p:cNvSpPr/>
          <p:nvPr/>
        </p:nvSpPr>
        <p:spPr>
          <a:xfrm>
            <a:off x="560388" y="3582198"/>
            <a:ext cx="439737" cy="5381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3" name="Rounded Rectangle 22"/>
          <p:cNvSpPr/>
          <p:nvPr/>
        </p:nvSpPr>
        <p:spPr>
          <a:xfrm>
            <a:off x="3925888" y="3585373"/>
            <a:ext cx="503237" cy="5016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4" name="Rounded Rectangle 23"/>
          <p:cNvSpPr/>
          <p:nvPr/>
        </p:nvSpPr>
        <p:spPr>
          <a:xfrm>
            <a:off x="3854450" y="3012285"/>
            <a:ext cx="574675" cy="4286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5" name="TextBox 20"/>
          <p:cNvSpPr txBox="1">
            <a:spLocks noChangeArrowheads="1"/>
          </p:cNvSpPr>
          <p:nvPr/>
        </p:nvSpPr>
        <p:spPr bwMode="auto">
          <a:xfrm>
            <a:off x="428625" y="2286798"/>
            <a:ext cx="4000500" cy="461962"/>
          </a:xfrm>
          <a:prstGeom prst="rect">
            <a:avLst/>
          </a:prstGeom>
          <a:noFill/>
          <a:ln w="9525">
            <a:noFill/>
            <a:miter lim="800000"/>
            <a:headEnd/>
            <a:tailEnd/>
          </a:ln>
        </p:spPr>
        <p:txBody>
          <a:bodyPr>
            <a:spAutoFit/>
          </a:bodyPr>
          <a:lstStyle/>
          <a:p>
            <a:r>
              <a:rPr lang="id-ID" sz="2400">
                <a:solidFill>
                  <a:prstClr val="black"/>
                </a:solidFill>
                <a:latin typeface="Tahoma" pitchFamily="34" charset="0"/>
                <a:cs typeface="Tahoma" pitchFamily="34" charset="0"/>
              </a:rPr>
              <a:t>Perhatikan gambar berikut!</a:t>
            </a:r>
          </a:p>
        </p:txBody>
      </p:sp>
      <p:sp>
        <p:nvSpPr>
          <p:cNvPr id="26" name="TextBox 25"/>
          <p:cNvSpPr txBox="1"/>
          <p:nvPr/>
        </p:nvSpPr>
        <p:spPr>
          <a:xfrm>
            <a:off x="251520" y="1484784"/>
            <a:ext cx="2880320" cy="584775"/>
          </a:xfrm>
          <a:prstGeom prst="rect">
            <a:avLst/>
          </a:prstGeom>
          <a:noFill/>
          <a:ln>
            <a:noFill/>
          </a:ln>
        </p:spPr>
        <p:txBody>
          <a:bodyPr wrap="square">
            <a:spAutoFit/>
          </a:bodyPr>
          <a:lstStyle/>
          <a:p>
            <a:pPr>
              <a:defRPr/>
            </a:pPr>
            <a:r>
              <a:rPr lang="en-US" sz="32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32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yang Baik</a:t>
            </a:r>
          </a:p>
        </p:txBody>
      </p:sp>
      <p:sp>
        <p:nvSpPr>
          <p:cNvPr id="12"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8 Gambar, grafik, tabel, diagram dll. yang terdapat pada soal harus</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jelas &amp; berfungsi</a:t>
            </a:r>
          </a:p>
        </p:txBody>
      </p:sp>
      <p:grpSp>
        <p:nvGrpSpPr>
          <p:cNvPr id="11" name="Group 19">
            <a:extLst>
              <a:ext uri="{FF2B5EF4-FFF2-40B4-BE49-F238E27FC236}">
                <a16:creationId xmlns:a16="http://schemas.microsoft.com/office/drawing/2014/main" id="{4AA528ED-A619-36ED-1086-4F5154733D13}"/>
              </a:ext>
            </a:extLst>
          </p:cNvPr>
          <p:cNvGrpSpPr>
            <a:grpSpLocks/>
          </p:cNvGrpSpPr>
          <p:nvPr/>
        </p:nvGrpSpPr>
        <p:grpSpPr bwMode="auto">
          <a:xfrm>
            <a:off x="357188" y="1989138"/>
            <a:ext cx="8429625" cy="4010025"/>
            <a:chOff x="357188" y="1557338"/>
            <a:chExt cx="8429625" cy="4010025"/>
          </a:xfrm>
        </p:grpSpPr>
        <p:sp>
          <p:nvSpPr>
            <p:cNvPr id="13" name="Rectangle 12">
              <a:extLst>
                <a:ext uri="{FF2B5EF4-FFF2-40B4-BE49-F238E27FC236}">
                  <a16:creationId xmlns:a16="http://schemas.microsoft.com/office/drawing/2014/main" id="{3D166823-90D1-C439-9514-44CBB9C257E5}"/>
                </a:ext>
              </a:extLst>
            </p:cNvPr>
            <p:cNvSpPr/>
            <p:nvPr/>
          </p:nvSpPr>
          <p:spPr>
            <a:xfrm>
              <a:off x="357188" y="1557338"/>
              <a:ext cx="8429625" cy="401002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dirty="0">
                <a:solidFill>
                  <a:prstClr val="black"/>
                </a:solidFill>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p:txBody>
        </p:sp>
        <p:pic>
          <p:nvPicPr>
            <p:cNvPr id="14" name="Content Placeholder 5">
              <a:extLst>
                <a:ext uri="{FF2B5EF4-FFF2-40B4-BE49-F238E27FC236}">
                  <a16:creationId xmlns:a16="http://schemas.microsoft.com/office/drawing/2014/main" id="{BFF86656-A17B-F99C-A76B-EC4E0C90F552}"/>
                </a:ext>
              </a:extLst>
            </p:cNvPr>
            <p:cNvPicPr>
              <a:picLocks/>
            </p:cNvPicPr>
            <p:nvPr/>
          </p:nvPicPr>
          <p:blipFill>
            <a:blip r:embed="rId3" cstate="print"/>
            <a:srcRect/>
            <a:stretch>
              <a:fillRect/>
            </a:stretch>
          </p:blipFill>
          <p:spPr bwMode="auto">
            <a:xfrm>
              <a:off x="428625" y="1911350"/>
              <a:ext cx="2395538" cy="2216150"/>
            </a:xfrm>
            <a:prstGeom prst="rect">
              <a:avLst/>
            </a:prstGeom>
            <a:solidFill>
              <a:schemeClr val="tx1"/>
            </a:solidFill>
            <a:ln w="9525">
              <a:noFill/>
              <a:miter lim="800000"/>
              <a:headEnd/>
              <a:tailEnd/>
            </a:ln>
          </p:spPr>
        </p:pic>
        <p:sp>
          <p:nvSpPr>
            <p:cNvPr id="15" name="Rectangle 14">
              <a:extLst>
                <a:ext uri="{FF2B5EF4-FFF2-40B4-BE49-F238E27FC236}">
                  <a16:creationId xmlns:a16="http://schemas.microsoft.com/office/drawing/2014/main" id="{9B9A5B94-406E-847E-F609-E3977823404C}"/>
                </a:ext>
              </a:extLst>
            </p:cNvPr>
            <p:cNvSpPr/>
            <p:nvPr/>
          </p:nvSpPr>
          <p:spPr>
            <a:xfrm>
              <a:off x="3389313" y="1698625"/>
              <a:ext cx="5214937" cy="350837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id-ID" sz="2400" dirty="0">
                  <a:solidFill>
                    <a:prstClr val="black"/>
                  </a:solidFill>
                  <a:latin typeface="Tahoma" pitchFamily="34" charset="0"/>
                  <a:ea typeface="Tahoma" pitchFamily="34" charset="0"/>
                  <a:cs typeface="Tahoma" pitchFamily="34" charset="0"/>
                </a:rPr>
                <a:t>Bagian yang ditunjuk (X) pada gambar tersebut adalah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Hati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Pankreas</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Lambung</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besar</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halus</a:t>
              </a:r>
            </a:p>
            <a:p>
              <a:pPr marL="342900" indent="-342900" algn="just">
                <a:defRPr/>
              </a:pPr>
              <a:endParaRPr lang="en-US" sz="2400" b="1" dirty="0">
                <a:solidFill>
                  <a:prstClr val="black"/>
                </a:solidFill>
                <a:latin typeface="Tahoma" pitchFamily="34" charset="0"/>
                <a:ea typeface="Tahoma" pitchFamily="34" charset="0"/>
                <a:cs typeface="Tahoma" pitchFamily="34" charset="0"/>
              </a:endParaRPr>
            </a:p>
            <a:p>
              <a:pPr marL="342900" indent="-342900" algn="just">
                <a:defRPr/>
              </a:pPr>
              <a:r>
                <a:rPr lang="id-ID" sz="2400" b="1" dirty="0">
                  <a:solidFill>
                    <a:prstClr val="black"/>
                  </a:solidFill>
                  <a:latin typeface="Tahoma" pitchFamily="34" charset="0"/>
                  <a:ea typeface="Tahoma" pitchFamily="34" charset="0"/>
                  <a:cs typeface="Tahoma" pitchFamily="34" charset="0"/>
                </a:rPr>
                <a:t>Kunci : D</a:t>
              </a:r>
            </a:p>
          </p:txBody>
        </p:sp>
        <p:sp>
          <p:nvSpPr>
            <p:cNvPr id="16" name="Rounded Rectangle 15">
              <a:extLst>
                <a:ext uri="{FF2B5EF4-FFF2-40B4-BE49-F238E27FC236}">
                  <a16:creationId xmlns:a16="http://schemas.microsoft.com/office/drawing/2014/main" id="{0BE8EB07-FE1F-DD2C-FE15-A4015901D9E5}"/>
                </a:ext>
              </a:extLst>
            </p:cNvPr>
            <p:cNvSpPr/>
            <p:nvPr/>
          </p:nvSpPr>
          <p:spPr>
            <a:xfrm>
              <a:off x="500063" y="2339975"/>
              <a:ext cx="285750" cy="2143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b</a:t>
              </a:r>
            </a:p>
          </p:txBody>
        </p:sp>
        <p:sp>
          <p:nvSpPr>
            <p:cNvPr id="17" name="Rounded Rectangle 16">
              <a:extLst>
                <a:ext uri="{FF2B5EF4-FFF2-40B4-BE49-F238E27FC236}">
                  <a16:creationId xmlns:a16="http://schemas.microsoft.com/office/drawing/2014/main" id="{901FD11B-1D2C-AE37-F965-2AE9030C335D}"/>
                </a:ext>
              </a:extLst>
            </p:cNvPr>
            <p:cNvSpPr/>
            <p:nvPr/>
          </p:nvSpPr>
          <p:spPr>
            <a:xfrm>
              <a:off x="428625" y="1982788"/>
              <a:ext cx="285750" cy="2143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Adobe Caslon Pro Bold" pitchFamily="18" charset="0"/>
                </a:rPr>
                <a:t>c</a:t>
              </a:r>
            </a:p>
          </p:txBody>
        </p:sp>
        <p:sp>
          <p:nvSpPr>
            <p:cNvPr id="19" name="Rounded Rectangle 18">
              <a:extLst>
                <a:ext uri="{FF2B5EF4-FFF2-40B4-BE49-F238E27FC236}">
                  <a16:creationId xmlns:a16="http://schemas.microsoft.com/office/drawing/2014/main" id="{088242D6-F0B7-D242-8F75-7A9470186701}"/>
                </a:ext>
              </a:extLst>
            </p:cNvPr>
            <p:cNvSpPr/>
            <p:nvPr/>
          </p:nvSpPr>
          <p:spPr>
            <a:xfrm>
              <a:off x="2846388" y="24717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e</a:t>
              </a:r>
            </a:p>
          </p:txBody>
        </p:sp>
        <p:sp>
          <p:nvSpPr>
            <p:cNvPr id="27" name="Rounded Rectangle 26">
              <a:extLst>
                <a:ext uri="{FF2B5EF4-FFF2-40B4-BE49-F238E27FC236}">
                  <a16:creationId xmlns:a16="http://schemas.microsoft.com/office/drawing/2014/main" id="{8E3D6898-C4B3-A411-B07D-FAFEE21AB520}"/>
                </a:ext>
              </a:extLst>
            </p:cNvPr>
            <p:cNvSpPr/>
            <p:nvPr/>
          </p:nvSpPr>
          <p:spPr>
            <a:xfrm>
              <a:off x="2846388" y="20399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800" dirty="0">
                  <a:solidFill>
                    <a:prstClr val="black"/>
                  </a:solidFill>
                  <a:latin typeface="Kunstler Script" pitchFamily="66" charset="0"/>
                </a:rPr>
                <a:t>d</a:t>
              </a:r>
            </a:p>
          </p:txBody>
        </p:sp>
      </p:grpSp>
      <p:sp>
        <p:nvSpPr>
          <p:cNvPr id="29" name="TextBox 28">
            <a:extLst>
              <a:ext uri="{FF2B5EF4-FFF2-40B4-BE49-F238E27FC236}">
                <a16:creationId xmlns:a16="http://schemas.microsoft.com/office/drawing/2014/main" id="{9E61EE94-466C-996F-2B8D-A92AC05CB38C}"/>
              </a:ext>
            </a:extLst>
          </p:cNvPr>
          <p:cNvSpPr txBox="1"/>
          <p:nvPr/>
        </p:nvSpPr>
        <p:spPr>
          <a:xfrm>
            <a:off x="395536" y="3424308"/>
            <a:ext cx="439737" cy="369332"/>
          </a:xfrm>
          <a:prstGeom prst="rect">
            <a:avLst/>
          </a:prstGeom>
          <a:solidFill>
            <a:schemeClr val="bg1"/>
          </a:solidFill>
        </p:spPr>
        <p:txBody>
          <a:bodyPr wrap="square" rtlCol="0">
            <a:spAutoFit/>
          </a:bodyPr>
          <a:lstStyle/>
          <a:p>
            <a:r>
              <a:rPr lang="en-US" dirty="0"/>
              <a:t>X</a:t>
            </a:r>
          </a:p>
        </p:txBody>
      </p:sp>
    </p:spTree>
    <p:extLst>
      <p:ext uri="{BB962C8B-B14F-4D97-AF65-F5344CB8AC3E}">
        <p14:creationId xmlns:p14="http://schemas.microsoft.com/office/powerpoint/2010/main" val="20388387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
        <p:nvSpPr>
          <p:cNvPr id="12" name="TextBox 11"/>
          <p:cNvSpPr txBox="1"/>
          <p:nvPr/>
        </p:nvSpPr>
        <p:spPr>
          <a:xfrm>
            <a:off x="216024" y="1196752"/>
            <a:ext cx="8640960" cy="5170646"/>
          </a:xfrm>
          <a:prstGeom prst="rect">
            <a:avLst/>
          </a:prstGeom>
          <a:noFill/>
        </p:spPr>
        <p:txBody>
          <a:bodyPr wrap="square" rtlCol="0">
            <a:spAutoFit/>
          </a:bodyPr>
          <a:lstStyle/>
          <a:p>
            <a:pPr marL="457200" indent="-457200">
              <a:buFont typeface="+mj-lt"/>
              <a:buAutoNum type="arabicPeriod"/>
            </a:pPr>
            <a:r>
              <a:rPr lang="id-ID" sz="2200" dirty="0">
                <a:solidFill>
                  <a:prstClr val="black"/>
                </a:solidFill>
                <a:latin typeface="Trebuchet MS" pitchFamily="34" charset="0"/>
              </a:rPr>
              <a:t>Kawat RS panjangnya 20 cm bergerak pada kawat berbentuk U dalam medan magnet yang rapat fluks magnetiknya 0,6 T seperti pada gambar</a:t>
            </a:r>
            <a:r>
              <a:rPr lang="en-US" sz="2200" dirty="0">
                <a:solidFill>
                  <a:prstClr val="black"/>
                </a:solidFill>
                <a:latin typeface="Trebuchet MS" pitchFamily="34" charset="0"/>
              </a:rPr>
              <a:t> </a:t>
            </a:r>
            <a:r>
              <a:rPr lang="en-US" sz="2200" dirty="0" err="1">
                <a:solidFill>
                  <a:prstClr val="black"/>
                </a:solidFill>
                <a:latin typeface="Trebuchet MS" pitchFamily="34" charset="0"/>
              </a:rPr>
              <a:t>berikut</a:t>
            </a:r>
            <a:r>
              <a:rPr lang="id-ID" sz="2200" dirty="0">
                <a:solidFill>
                  <a:prstClr val="black"/>
                </a:solidFill>
                <a:latin typeface="Trebuchet MS" pitchFamily="34" charset="0"/>
              </a:rPr>
              <a:t>. </a:t>
            </a:r>
            <a:endParaRPr lang="en-US" sz="2200" dirty="0">
              <a:solidFill>
                <a:prstClr val="black"/>
              </a:solidFill>
              <a:latin typeface="Trebuchet MS" pitchFamily="34" charset="0"/>
            </a:endParaRP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pPr lvl="1"/>
            <a:endParaRPr lang="en-US" sz="2200" dirty="0">
              <a:solidFill>
                <a:prstClr val="black"/>
              </a:solidFill>
              <a:latin typeface="Trebuchet MS" pitchFamily="34" charset="0"/>
            </a:endParaRPr>
          </a:p>
          <a:p>
            <a:pPr lvl="1"/>
            <a:r>
              <a:rPr lang="id-ID" sz="2200" dirty="0">
                <a:solidFill>
                  <a:prstClr val="black"/>
                </a:solidFill>
                <a:latin typeface="Trebuchet MS" pitchFamily="34" charset="0"/>
              </a:rPr>
              <a:t>Jika kawat RS bergerak dengan laju 4 m/s ke kanan maka beda potensial antara ujung-ujung kawat RS adalah</a:t>
            </a:r>
            <a:r>
              <a:rPr lang="en-US" sz="2200" dirty="0">
                <a:solidFill>
                  <a:prstClr val="black"/>
                </a:solidFill>
                <a:latin typeface="Trebuchet MS" pitchFamily="34" charset="0"/>
              </a:rPr>
              <a:t> ….</a:t>
            </a:r>
          </a:p>
          <a:p>
            <a:pPr marL="914400" lvl="1" indent="-457200">
              <a:buFont typeface="+mj-lt"/>
              <a:buAutoNum type="alphaUcPeriod"/>
            </a:pPr>
            <a:r>
              <a:rPr lang="id-ID" sz="2200" dirty="0">
                <a:solidFill>
                  <a:prstClr val="black"/>
                </a:solidFill>
                <a:latin typeface="Trebuchet MS" pitchFamily="34" charset="0"/>
              </a:rPr>
              <a:t>0,12 V	</a:t>
            </a:r>
            <a:endParaRPr lang="en-US" sz="2200" dirty="0">
              <a:solidFill>
                <a:prstClr val="black"/>
              </a:solidFill>
              <a:latin typeface="Trebuchet MS" pitchFamily="34" charset="0"/>
            </a:endParaRPr>
          </a:p>
          <a:p>
            <a:pPr marL="914400" lvl="1" indent="-457200">
              <a:buFont typeface="+mj-lt"/>
              <a:buAutoNum type="alphaUcPeriod"/>
            </a:pPr>
            <a:r>
              <a:rPr lang="en-US" sz="2200" dirty="0">
                <a:solidFill>
                  <a:prstClr val="black"/>
                </a:solidFill>
                <a:latin typeface="Trebuchet MS" pitchFamily="34" charset="0"/>
              </a:rPr>
              <a:t>0,48 V</a:t>
            </a:r>
          </a:p>
          <a:p>
            <a:pPr marL="914400" lvl="1" indent="-457200">
              <a:buFont typeface="+mj-lt"/>
              <a:buAutoNum type="alphaUcPeriod"/>
            </a:pPr>
            <a:r>
              <a:rPr lang="en-US" sz="2200" dirty="0">
                <a:solidFill>
                  <a:prstClr val="black"/>
                </a:solidFill>
                <a:latin typeface="Trebuchet MS" pitchFamily="34" charset="0"/>
              </a:rPr>
              <a:t>2,40 V</a:t>
            </a:r>
          </a:p>
          <a:p>
            <a:pPr marL="914400" lvl="1" indent="-457200">
              <a:buFont typeface="+mj-lt"/>
              <a:buAutoNum type="alphaUcPeriod"/>
            </a:pPr>
            <a:r>
              <a:rPr lang="en-US" sz="2200" dirty="0">
                <a:solidFill>
                  <a:prstClr val="black"/>
                </a:solidFill>
                <a:latin typeface="Trebuchet MS" pitchFamily="34" charset="0"/>
              </a:rPr>
              <a:t>3,60 V</a:t>
            </a:r>
          </a:p>
          <a:p>
            <a:pPr marL="914400" lvl="1" indent="-457200">
              <a:buFont typeface="+mj-lt"/>
              <a:buAutoNum type="alphaUcPeriod"/>
            </a:pPr>
            <a:r>
              <a:rPr lang="id-ID" sz="2200" dirty="0">
                <a:solidFill>
                  <a:prstClr val="black"/>
                </a:solidFill>
                <a:latin typeface="Trebuchet MS" pitchFamily="34" charset="0"/>
              </a:rPr>
              <a:t>4,8</a:t>
            </a:r>
            <a:r>
              <a:rPr lang="en-US" sz="2200" dirty="0">
                <a:solidFill>
                  <a:prstClr val="black"/>
                </a:solidFill>
                <a:latin typeface="Trebuchet MS" pitchFamily="34" charset="0"/>
              </a:rPr>
              <a:t>0 </a:t>
            </a:r>
            <a:r>
              <a:rPr lang="id-ID" sz="2200" dirty="0">
                <a:solidFill>
                  <a:prstClr val="black"/>
                </a:solidFill>
                <a:latin typeface="Trebuchet MS" pitchFamily="34" charset="0"/>
              </a:rPr>
              <a:t>V</a:t>
            </a:r>
            <a:r>
              <a:rPr lang="en-US" sz="2200" dirty="0">
                <a:solidFill>
                  <a:prstClr val="black"/>
                </a:solidFill>
                <a:latin typeface="Trebuchet MS" pitchFamily="34" charset="0"/>
              </a:rPr>
              <a:t>						</a:t>
            </a:r>
            <a:r>
              <a:rPr lang="en-US" sz="2200" dirty="0" err="1">
                <a:solidFill>
                  <a:prstClr val="black"/>
                </a:solidFill>
                <a:latin typeface="Trebuchet MS" pitchFamily="34" charset="0"/>
              </a:rPr>
              <a:t>Kunci</a:t>
            </a:r>
            <a:r>
              <a:rPr lang="en-US" sz="2200" dirty="0">
                <a:solidFill>
                  <a:prstClr val="black"/>
                </a:solidFill>
                <a:latin typeface="Trebuchet MS" pitchFamily="34" charset="0"/>
              </a:rPr>
              <a:t>:  B</a:t>
            </a:r>
          </a:p>
        </p:txBody>
      </p:sp>
      <p:pic>
        <p:nvPicPr>
          <p:cNvPr id="13" name="Picture 3" descr="Scan1029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60984" y="2492896"/>
            <a:ext cx="3175519" cy="144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10572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527175"/>
            <a:ext cx="25922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6" name="TextBox 5"/>
          <p:cNvSpPr txBox="1"/>
          <p:nvPr/>
        </p:nvSpPr>
        <p:spPr>
          <a:xfrm>
            <a:off x="395536" y="2194986"/>
            <a:ext cx="8136904" cy="3416320"/>
          </a:xfrm>
          <a:prstGeom prst="rect">
            <a:avLst/>
          </a:prstGeom>
          <a:noFill/>
        </p:spPr>
        <p:txBody>
          <a:bodyPr wrap="square" rtlCol="0">
            <a:spAutoFit/>
          </a:bodyPr>
          <a:lstStyle/>
          <a:p>
            <a:pPr marL="514350" indent="-514350">
              <a:buFont typeface="+mj-lt"/>
              <a:buAutoNum type="arabicPeriod" startAt="2"/>
            </a:pPr>
            <a:r>
              <a:rPr lang="en-US" sz="2400" dirty="0">
                <a:solidFill>
                  <a:prstClr val="black"/>
                </a:solidFill>
                <a:latin typeface="Trebuchet MS" pitchFamily="34" charset="0"/>
              </a:rPr>
              <a:t>Dari </a:t>
            </a:r>
            <a:r>
              <a:rPr lang="en-US" sz="2400" dirty="0" err="1">
                <a:solidFill>
                  <a:prstClr val="black"/>
                </a:solidFill>
                <a:latin typeface="Trebuchet MS" pitchFamily="34" charset="0"/>
              </a:rPr>
              <a:t>beda</a:t>
            </a:r>
            <a:r>
              <a:rPr lang="en-US" sz="2400" dirty="0">
                <a:solidFill>
                  <a:prstClr val="black"/>
                </a:solidFill>
                <a:latin typeface="Trebuchet MS" pitchFamily="34" charset="0"/>
              </a:rPr>
              <a:t> </a:t>
            </a:r>
            <a:r>
              <a:rPr lang="en-US" sz="2400" dirty="0" err="1">
                <a:solidFill>
                  <a:prstClr val="black"/>
                </a:solidFill>
                <a:latin typeface="Trebuchet MS" pitchFamily="34" charset="0"/>
              </a:rPr>
              <a:t>potensial</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soal</a:t>
            </a:r>
            <a:r>
              <a:rPr lang="en-US" sz="2400" dirty="0">
                <a:solidFill>
                  <a:prstClr val="black"/>
                </a:solidFill>
                <a:latin typeface="Trebuchet MS" pitchFamily="34" charset="0"/>
              </a:rPr>
              <a:t> </a:t>
            </a:r>
            <a:r>
              <a:rPr lang="en-US" sz="2400" dirty="0" err="1">
                <a:solidFill>
                  <a:prstClr val="black"/>
                </a:solidFill>
                <a:latin typeface="Trebuchet MS" pitchFamily="34" charset="0"/>
              </a:rPr>
              <a:t>nomor</a:t>
            </a:r>
            <a:r>
              <a:rPr lang="en-US" sz="2400" dirty="0">
                <a:solidFill>
                  <a:prstClr val="black"/>
                </a:solidFill>
                <a:latin typeface="Trebuchet MS" pitchFamily="34" charset="0"/>
              </a:rPr>
              <a:t> 1,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hambatan</a:t>
            </a:r>
            <a:r>
              <a:rPr lang="en-US" sz="2400" dirty="0">
                <a:solidFill>
                  <a:prstClr val="black"/>
                </a:solidFill>
                <a:latin typeface="Trebuchet MS" pitchFamily="34" charset="0"/>
              </a:rPr>
              <a:t> </a:t>
            </a:r>
            <a:r>
              <a:rPr lang="en-US" sz="2400" dirty="0" err="1">
                <a:solidFill>
                  <a:prstClr val="black"/>
                </a:solidFill>
                <a:latin typeface="Trebuchet MS" pitchFamily="34" charset="0"/>
              </a:rPr>
              <a:t>kawat</a:t>
            </a:r>
            <a:r>
              <a:rPr lang="en-US" sz="2400" dirty="0">
                <a:solidFill>
                  <a:prstClr val="black"/>
                </a:solidFill>
                <a:latin typeface="Trebuchet MS" pitchFamily="34" charset="0"/>
              </a:rPr>
              <a:t> RS 4Ω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dan</a:t>
            </a:r>
            <a:r>
              <a:rPr lang="en-US" sz="2400" dirty="0">
                <a:solidFill>
                  <a:prstClr val="black"/>
                </a:solidFill>
                <a:latin typeface="Trebuchet MS" pitchFamily="34" charset="0"/>
              </a:rPr>
              <a:t> </a:t>
            </a:r>
            <a:r>
              <a:rPr lang="en-US" sz="2400" dirty="0" err="1">
                <a:solidFill>
                  <a:prstClr val="black"/>
                </a:solidFill>
                <a:latin typeface="Trebuchet MS" pitchFamily="34" charset="0"/>
              </a:rPr>
              <a:t>arah</a:t>
            </a:r>
            <a:r>
              <a:rPr lang="en-US" sz="2400" dirty="0">
                <a:solidFill>
                  <a:prstClr val="black"/>
                </a:solidFill>
                <a:latin typeface="Trebuchet MS" pitchFamily="34" charset="0"/>
              </a:rPr>
              <a:t> </a:t>
            </a:r>
            <a:r>
              <a:rPr lang="en-US" sz="2400" dirty="0" err="1">
                <a:solidFill>
                  <a:prstClr val="black"/>
                </a:solidFill>
                <a:latin typeface="Trebuchet MS" pitchFamily="34" charset="0"/>
              </a:rPr>
              <a:t>kuat</a:t>
            </a:r>
            <a:r>
              <a:rPr lang="en-US" sz="2400" dirty="0">
                <a:solidFill>
                  <a:prstClr val="black"/>
                </a:solidFill>
                <a:latin typeface="Trebuchet MS" pitchFamily="34" charset="0"/>
              </a:rPr>
              <a:t> </a:t>
            </a:r>
            <a:r>
              <a:rPr lang="en-US" sz="2400" dirty="0" err="1">
                <a:solidFill>
                  <a:prstClr val="black"/>
                </a:solidFill>
                <a:latin typeface="Trebuchet MS" pitchFamily="34" charset="0"/>
              </a:rPr>
              <a:t>arus</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mengalir</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kawat</a:t>
            </a:r>
            <a:r>
              <a:rPr lang="en-US" sz="2400" dirty="0">
                <a:solidFill>
                  <a:prstClr val="black"/>
                </a:solidFill>
                <a:latin typeface="Trebuchet MS" pitchFamily="34" charset="0"/>
              </a:rPr>
              <a:t> </a:t>
            </a:r>
            <a:r>
              <a:rPr lang="en-US" sz="2400" dirty="0" err="1">
                <a:solidFill>
                  <a:prstClr val="black"/>
                </a:solidFill>
                <a:latin typeface="Trebuchet MS" pitchFamily="34" charset="0"/>
              </a:rPr>
              <a:t>tersebut</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971550" lvl="1" indent="-514350">
              <a:buFont typeface="+mj-lt"/>
              <a:buAutoNum type="alphaUcPeriod"/>
            </a:pPr>
            <a:r>
              <a:rPr lang="en-US" sz="2400" dirty="0">
                <a:solidFill>
                  <a:prstClr val="black"/>
                </a:solidFill>
                <a:latin typeface="Trebuchet MS" pitchFamily="34" charset="0"/>
              </a:rPr>
              <a:t>1,20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r>
              <a:rPr lang="id-ID" sz="2400" dirty="0">
                <a:solidFill>
                  <a:prstClr val="black"/>
                </a:solidFill>
                <a:latin typeface="Trebuchet MS" pitchFamily="34" charset="0"/>
              </a:rPr>
              <a:t>	</a:t>
            </a:r>
            <a:endParaRPr lang="en-US" sz="2400" dirty="0">
              <a:solidFill>
                <a:prstClr val="black"/>
              </a:solidFill>
              <a:latin typeface="Trebuchet MS" pitchFamily="34" charset="0"/>
            </a:endParaRPr>
          </a:p>
          <a:p>
            <a:pPr marL="971550" lvl="1" indent="-514350">
              <a:buFont typeface="+mj-lt"/>
              <a:buAutoNum type="alphaUcPeriod"/>
            </a:pPr>
            <a:r>
              <a:rPr lang="en-US" sz="2400" dirty="0">
                <a:solidFill>
                  <a:prstClr val="black"/>
                </a:solidFill>
                <a:latin typeface="Trebuchet MS" pitchFamily="34" charset="0"/>
              </a:rPr>
              <a:t>1,20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S </a:t>
            </a:r>
            <a:r>
              <a:rPr lang="en-US" sz="2400" dirty="0" err="1">
                <a:solidFill>
                  <a:prstClr val="black"/>
                </a:solidFill>
                <a:latin typeface="Trebuchet MS" pitchFamily="34" charset="0"/>
              </a:rPr>
              <a:t>ke</a:t>
            </a:r>
            <a:r>
              <a:rPr lang="en-US" sz="2400" dirty="0">
                <a:solidFill>
                  <a:prstClr val="black"/>
                </a:solidFill>
                <a:latin typeface="Trebuchet MS" pitchFamily="34" charset="0"/>
              </a:rPr>
              <a:t> R</a:t>
            </a:r>
          </a:p>
          <a:p>
            <a:pPr marL="971550" lvl="1" indent="-514350">
              <a:buFont typeface="+mj-lt"/>
              <a:buAutoNum type="alphaUcPeriod"/>
            </a:pPr>
            <a:r>
              <a:rPr lang="en-US" sz="2400" dirty="0">
                <a:solidFill>
                  <a:prstClr val="black"/>
                </a:solidFill>
                <a:latin typeface="Trebuchet MS" pitchFamily="34" charset="0"/>
              </a:rPr>
              <a:t>1,00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p>
          <a:p>
            <a:pPr marL="971550" lvl="1" indent="-514350">
              <a:buFont typeface="+mj-lt"/>
              <a:buAutoNum type="alphaUcPeriod"/>
            </a:pPr>
            <a:r>
              <a:rPr lang="en-US" sz="2400" dirty="0">
                <a:solidFill>
                  <a:prstClr val="black"/>
                </a:solidFill>
                <a:latin typeface="Trebuchet MS" pitchFamily="34" charset="0"/>
              </a:rPr>
              <a:t>0,12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p>
          <a:p>
            <a:pPr marL="971550" lvl="1" indent="-514350">
              <a:buFont typeface="+mj-lt"/>
              <a:buAutoNum type="alphaUcPeriod"/>
            </a:pPr>
            <a:r>
              <a:rPr lang="en-US" sz="2400" dirty="0">
                <a:solidFill>
                  <a:prstClr val="black"/>
                </a:solidFill>
                <a:latin typeface="Trebuchet MS" pitchFamily="34" charset="0"/>
              </a:rPr>
              <a:t>0,12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S </a:t>
            </a:r>
            <a:r>
              <a:rPr lang="en-US" sz="2400" dirty="0" err="1">
                <a:solidFill>
                  <a:prstClr val="black"/>
                </a:solidFill>
                <a:latin typeface="Trebuchet MS" pitchFamily="34" charset="0"/>
              </a:rPr>
              <a:t>ke</a:t>
            </a:r>
            <a:r>
              <a:rPr lang="en-US" sz="2400" dirty="0">
                <a:solidFill>
                  <a:prstClr val="black"/>
                </a:solidFill>
                <a:latin typeface="Trebuchet MS" pitchFamily="34" charset="0"/>
              </a:rPr>
              <a:t> R</a:t>
            </a:r>
          </a:p>
          <a:p>
            <a:pPr algn="r"/>
            <a:r>
              <a:rPr lang="en-US" sz="2400" dirty="0" err="1">
                <a:solidFill>
                  <a:prstClr val="black"/>
                </a:solidFill>
                <a:latin typeface="Trebuchet MS" pitchFamily="34" charset="0"/>
              </a:rPr>
              <a:t>Kunci</a:t>
            </a:r>
            <a:r>
              <a:rPr lang="en-US" sz="2400" dirty="0">
                <a:solidFill>
                  <a:prstClr val="black"/>
                </a:solidFill>
                <a:latin typeface="Trebuchet MS" pitchFamily="34" charset="0"/>
              </a:rPr>
              <a:t>:  E</a:t>
            </a:r>
          </a:p>
        </p:txBody>
      </p:sp>
      <p:sp>
        <p:nvSpPr>
          <p:cNvPr id="8"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Tree>
    <p:extLst>
      <p:ext uri="{BB962C8B-B14F-4D97-AF65-F5344CB8AC3E}">
        <p14:creationId xmlns:p14="http://schemas.microsoft.com/office/powerpoint/2010/main" val="17421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
        <p:nvSpPr>
          <p:cNvPr id="7" name="Rectangle 6"/>
          <p:cNvSpPr/>
          <p:nvPr/>
        </p:nvSpPr>
        <p:spPr>
          <a:xfrm>
            <a:off x="609600" y="1676399"/>
            <a:ext cx="8077200" cy="4708981"/>
          </a:xfrm>
          <a:prstGeom prst="rect">
            <a:avLst/>
          </a:prstGeom>
        </p:spPr>
        <p:txBody>
          <a:bodyPr wrap="square">
            <a:spAutoFit/>
          </a:bodyPr>
          <a:lstStyle/>
          <a:p>
            <a:pPr marL="457200" indent="-457200" algn="just">
              <a:buNone/>
            </a:pPr>
            <a:r>
              <a:rPr lang="en-US" sz="2000" b="1" dirty="0">
                <a:solidFill>
                  <a:srgbClr val="000000"/>
                </a:solidFill>
                <a:latin typeface="Trebuchet MS" pitchFamily="34" charset="0"/>
                <a:cs typeface="Times New Roman" panose="02020603050405020304" pitchFamily="18" charset="0"/>
              </a:rPr>
              <a:t>1.Sebuah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berbentuk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balok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dengan</a:t>
            </a:r>
            <a:r>
              <a:rPr lang="id-ID"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panjang</a:t>
            </a:r>
            <a:r>
              <a:rPr lang="en-US" sz="2000" b="1" dirty="0">
                <a:solidFill>
                  <a:srgbClr val="000000"/>
                </a:solidFill>
                <a:latin typeface="Trebuchet MS" pitchFamily="34" charset="0"/>
                <a:cs typeface="Times New Roman" panose="02020603050405020304" pitchFamily="18" charset="0"/>
              </a:rPr>
              <a:t> 20 m, </a:t>
            </a:r>
            <a:r>
              <a:rPr lang="en-US" sz="2000" b="1" dirty="0" err="1">
                <a:solidFill>
                  <a:srgbClr val="000000"/>
                </a:solidFill>
                <a:latin typeface="Trebuchet MS" pitchFamily="34" charset="0"/>
                <a:cs typeface="Times New Roman" panose="02020603050405020304" pitchFamily="18" charset="0"/>
              </a:rPr>
              <a:t>lebar</a:t>
            </a:r>
            <a:r>
              <a:rPr lang="en-US" sz="2000" b="1" dirty="0">
                <a:solidFill>
                  <a:srgbClr val="000000"/>
                </a:solidFill>
                <a:latin typeface="Trebuchet MS" pitchFamily="34" charset="0"/>
                <a:cs typeface="Times New Roman" panose="02020603050405020304" pitchFamily="18" charset="0"/>
              </a:rPr>
              <a:t> 17,5 m, </a:t>
            </a:r>
            <a:r>
              <a:rPr lang="en-US" sz="2000" b="1" dirty="0" err="1">
                <a:solidFill>
                  <a:srgbClr val="000000"/>
                </a:solidFill>
                <a:latin typeface="Trebuchet MS" pitchFamily="34" charset="0"/>
                <a:cs typeface="Times New Roman" panose="02020603050405020304" pitchFamily="18" charset="0"/>
              </a:rPr>
              <a:t>dan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dalam</a:t>
            </a:r>
            <a:r>
              <a:rPr lang="en-US" sz="2000" b="1" dirty="0">
                <a:solidFill>
                  <a:srgbClr val="000000"/>
                </a:solidFill>
                <a:latin typeface="Trebuchet MS" pitchFamily="34" charset="0"/>
                <a:cs typeface="Times New Roman" panose="02020603050405020304" pitchFamily="18" charset="0"/>
              </a:rPr>
              <a:t>  1,5 m. </a:t>
            </a:r>
            <a:r>
              <a:rPr lang="en-US" sz="2000" b="1" dirty="0" err="1">
                <a:solidFill>
                  <a:srgbClr val="000000"/>
                </a:solidFill>
                <a:latin typeface="Trebuchet MS" pitchFamily="34" charset="0"/>
                <a:cs typeface="Times New Roman" panose="02020603050405020304" pitchFamily="18" charset="0"/>
              </a:rPr>
              <a:t>Volum</a:t>
            </a:r>
            <a:r>
              <a:rPr lang="id-ID" sz="2000" b="1" dirty="0">
                <a:solidFill>
                  <a:srgbClr val="000000"/>
                </a:solidFill>
                <a:latin typeface="Trebuchet MS" pitchFamily="34" charset="0"/>
                <a:cs typeface="Times New Roman" panose="02020603050405020304" pitchFamily="18" charset="0"/>
              </a:rPr>
              <a:t>e</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tersebut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adalah</a:t>
            </a:r>
            <a:r>
              <a:rPr lang="en-US" sz="2000" b="1" dirty="0">
                <a:solidFill>
                  <a:srgbClr val="000000"/>
                </a:solidFill>
                <a:latin typeface="Trebuchet MS" pitchFamily="34" charset="0"/>
                <a:cs typeface="Times New Roman" panose="02020603050405020304" pitchFamily="18" charset="0"/>
              </a:rPr>
              <a:t> ....</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A</a:t>
            </a:r>
            <a:r>
              <a:rPr lang="en-US" sz="2000" b="1" dirty="0">
                <a:solidFill>
                  <a:srgbClr val="000000"/>
                </a:solidFill>
                <a:latin typeface="Trebuchet MS" pitchFamily="34" charset="0"/>
                <a:cs typeface="Times New Roman" panose="02020603050405020304" pitchFamily="18" charset="0"/>
              </a:rPr>
              <a:t>.  170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B</a:t>
            </a:r>
            <a:r>
              <a:rPr lang="en-US" sz="2000" b="1" dirty="0">
                <a:solidFill>
                  <a:srgbClr val="000000"/>
                </a:solidFill>
                <a:latin typeface="Trebuchet MS" pitchFamily="34" charset="0"/>
                <a:cs typeface="Times New Roman" panose="02020603050405020304" pitchFamily="18" charset="0"/>
              </a:rPr>
              <a:t>.  175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C</a:t>
            </a:r>
            <a:r>
              <a:rPr lang="en-US" sz="2000" b="1" dirty="0">
                <a:solidFill>
                  <a:srgbClr val="000000"/>
                </a:solidFill>
                <a:latin typeface="Trebuchet MS" pitchFamily="34" charset="0"/>
                <a:cs typeface="Times New Roman" panose="02020603050405020304" pitchFamily="18" charset="0"/>
              </a:rPr>
              <a:t>.  510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D</a:t>
            </a:r>
            <a:r>
              <a:rPr lang="en-US" sz="2000" b="1" dirty="0">
                <a:solidFill>
                  <a:srgbClr val="000000"/>
                </a:solidFill>
                <a:latin typeface="Trebuchet MS" pitchFamily="34" charset="0"/>
                <a:cs typeface="Times New Roman" panose="02020603050405020304" pitchFamily="18" charset="0"/>
              </a:rPr>
              <a:t>.  525 m</a:t>
            </a:r>
            <a:r>
              <a:rPr lang="en-US" sz="2000" b="1" baseline="30000" dirty="0">
                <a:solidFill>
                  <a:srgbClr val="000000"/>
                </a:solidFill>
                <a:latin typeface="Trebuchet MS" pitchFamily="34" charset="0"/>
                <a:cs typeface="Times New Roman" panose="02020603050405020304" pitchFamily="18" charset="0"/>
              </a:rPr>
              <a:t>3</a:t>
            </a:r>
            <a:endParaRPr lang="id-ID" sz="2000" b="1" baseline="30000" dirty="0">
              <a:solidFill>
                <a:srgbClr val="000000"/>
              </a:solidFill>
              <a:latin typeface="Trebuchet MS" pitchFamily="34" charset="0"/>
              <a:cs typeface="Times New Roman" panose="02020603050405020304" pitchFamily="18" charset="0"/>
            </a:endParaRPr>
          </a:p>
          <a:p>
            <a:pPr marL="457200" indent="-457200" algn="just"/>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2. </a:t>
            </a:r>
            <a:r>
              <a:rPr lang="en-US" sz="2000" b="1" dirty="0" err="1">
                <a:solidFill>
                  <a:srgbClr val="000000"/>
                </a:solidFill>
                <a:latin typeface="Trebuchet MS" pitchFamily="34" charset="0"/>
                <a:cs typeface="Times New Roman" panose="02020603050405020304" pitchFamily="18" charset="0"/>
              </a:rPr>
              <a:t>Bila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biaya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untuk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membuat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pada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soal</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nomor</a:t>
            </a:r>
            <a:r>
              <a:rPr lang="en-US" sz="2000" b="1" dirty="0">
                <a:solidFill>
                  <a:srgbClr val="000000"/>
                </a:solidFill>
                <a:latin typeface="Trebuchet MS" pitchFamily="34" charset="0"/>
                <a:cs typeface="Times New Roman" panose="02020603050405020304" pitchFamily="18" charset="0"/>
              </a:rPr>
              <a:t> 1 </a:t>
            </a:r>
            <a:r>
              <a:rPr lang="en-US" sz="2000" b="1" dirty="0" err="1">
                <a:solidFill>
                  <a:srgbClr val="000000"/>
                </a:solidFill>
                <a:latin typeface="Trebuchet MS" pitchFamily="34" charset="0"/>
                <a:cs typeface="Times New Roman" panose="02020603050405020304" pitchFamily="18" charset="0"/>
              </a:rPr>
              <a:t>sebesar</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Rp</a:t>
            </a:r>
            <a:r>
              <a:rPr lang="en-US" sz="2000" b="1" dirty="0">
                <a:solidFill>
                  <a:srgbClr val="000000"/>
                </a:solidFill>
                <a:latin typeface="Trebuchet MS" pitchFamily="34" charset="0"/>
                <a:cs typeface="Times New Roman" panose="02020603050405020304" pitchFamily="18" charset="0"/>
              </a:rPr>
              <a:t> 1.250,00 per m</a:t>
            </a:r>
            <a:r>
              <a:rPr lang="en-US" sz="2000" b="1" baseline="30000" dirty="0">
                <a:solidFill>
                  <a:srgbClr val="000000"/>
                </a:solidFill>
                <a:latin typeface="Trebuchet MS" pitchFamily="34" charset="0"/>
                <a:cs typeface="Times New Roman" panose="02020603050405020304" pitchFamily="18" charset="0"/>
              </a:rPr>
              <a:t>3</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biaya</a:t>
            </a:r>
            <a:r>
              <a:rPr lang="en-US" sz="2000" b="1" dirty="0">
                <a:solidFill>
                  <a:srgbClr val="000000"/>
                </a:solidFill>
                <a:latin typeface="Trebuchet MS" pitchFamily="34" charset="0"/>
                <a:cs typeface="Times New Roman" panose="02020603050405020304" pitchFamily="18" charset="0"/>
              </a:rPr>
              <a:t> yang </a:t>
            </a:r>
            <a:r>
              <a:rPr lang="en-US" sz="2000" b="1" dirty="0" err="1">
                <a:solidFill>
                  <a:srgbClr val="000000"/>
                </a:solidFill>
                <a:latin typeface="Trebuchet MS" pitchFamily="34" charset="0"/>
                <a:cs typeface="Times New Roman" panose="02020603050405020304" pitchFamily="18" charset="0"/>
              </a:rPr>
              <a:t>harus</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dikeluarkan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seluruhnya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untuk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membuat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adalah</a:t>
            </a:r>
            <a:r>
              <a:rPr lang="en-US" sz="2000" b="1" dirty="0">
                <a:solidFill>
                  <a:srgbClr val="000000"/>
                </a:solidFill>
                <a:latin typeface="Trebuchet MS" pitchFamily="34" charset="0"/>
                <a:cs typeface="Times New Roman" panose="02020603050405020304" pitchFamily="18" charset="0"/>
              </a:rPr>
              <a:t>  ....</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A</a:t>
            </a:r>
            <a:r>
              <a:rPr lang="en-US" sz="2000" b="1" dirty="0">
                <a:solidFill>
                  <a:srgbClr val="000000"/>
                </a:solidFill>
                <a:latin typeface="Trebuchet MS" pitchFamily="34" charset="0"/>
                <a:cs typeface="Times New Roman" panose="02020603050405020304" pitchFamily="18" charset="0"/>
              </a:rPr>
              <a:t>.  Rp556.250,00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B</a:t>
            </a:r>
            <a:r>
              <a:rPr lang="en-US" sz="2000" b="1" dirty="0">
                <a:solidFill>
                  <a:srgbClr val="000000"/>
                </a:solidFill>
                <a:latin typeface="Trebuchet MS" pitchFamily="34" charset="0"/>
                <a:cs typeface="Times New Roman" panose="02020603050405020304" pitchFamily="18" charset="0"/>
              </a:rPr>
              <a:t>.  Rp566.250,00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C</a:t>
            </a:r>
            <a:r>
              <a:rPr lang="en-US" sz="2000" b="1" dirty="0">
                <a:solidFill>
                  <a:srgbClr val="000000"/>
                </a:solidFill>
                <a:latin typeface="Trebuchet MS" pitchFamily="34" charset="0"/>
                <a:cs typeface="Times New Roman" panose="02020603050405020304" pitchFamily="18" charset="0"/>
              </a:rPr>
              <a:t>.  Rp656.250.00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D</a:t>
            </a:r>
            <a:r>
              <a:rPr lang="en-US" sz="2000" b="1" dirty="0">
                <a:solidFill>
                  <a:srgbClr val="000000"/>
                </a:solidFill>
                <a:latin typeface="Trebuchet MS" pitchFamily="34" charset="0"/>
                <a:cs typeface="Times New Roman" panose="02020603050405020304" pitchFamily="18" charset="0"/>
              </a:rPr>
              <a:t>.  Rp665.250,00</a:t>
            </a:r>
            <a:endParaRPr lang="en-GB" sz="2000" b="1" dirty="0">
              <a:latin typeface="Trebuchet MS" pitchFamily="34" charset="0"/>
            </a:endParaRPr>
          </a:p>
        </p:txBody>
      </p:sp>
    </p:spTree>
    <p:extLst>
      <p:ext uri="{BB962C8B-B14F-4D97-AF65-F5344CB8AC3E}">
        <p14:creationId xmlns:p14="http://schemas.microsoft.com/office/powerpoint/2010/main" val="1742153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22413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Bahasa</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53085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91680" y="260648"/>
            <a:ext cx="5688632" cy="671661"/>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Keterbatasan</a:t>
            </a:r>
            <a:r>
              <a:rPr lang="id-ID" sz="3600" b="1" kern="10" dirty="0">
                <a:ln w="1905"/>
                <a:solidFill>
                  <a:srgbClr val="00B050"/>
                </a:solidFill>
                <a:effectLst>
                  <a:innerShdw blurRad="69850" dist="43180" dir="5400000">
                    <a:srgbClr val="000000">
                      <a:alpha val="65000"/>
                    </a:srgbClr>
                  </a:innerShdw>
                </a:effectLst>
                <a:latin typeface="Cambria" pitchFamily="18" charset="0"/>
              </a:rPr>
              <a:t> Soal PG</a:t>
            </a:r>
          </a:p>
        </p:txBody>
      </p:sp>
      <p:sp>
        <p:nvSpPr>
          <p:cNvPr id="5" name="Rectangle 1"/>
          <p:cNvSpPr>
            <a:spLocks noChangeArrowheads="1"/>
          </p:cNvSpPr>
          <p:nvPr/>
        </p:nvSpPr>
        <p:spPr bwMode="auto">
          <a:xfrm>
            <a:off x="467543" y="1386929"/>
            <a:ext cx="8208913" cy="3770263"/>
          </a:xfrm>
          <a:prstGeom prst="rect">
            <a:avLst/>
          </a:prstGeom>
          <a:noFill/>
          <a:ln w="9525">
            <a:noFill/>
            <a:miter lim="800000"/>
            <a:headEnd/>
            <a:tailEnd/>
          </a:ln>
        </p:spPr>
        <p:txBody>
          <a:bodyPr wrap="square">
            <a:spAutoFit/>
          </a:bodyPr>
          <a:lstStyle/>
          <a:p>
            <a:pPr marL="457200" indent="-457200">
              <a:spcBef>
                <a:spcPts val="600"/>
              </a:spcBef>
              <a:buFont typeface="+mj-lt"/>
              <a:buAutoNum type="arabicPeriod"/>
            </a:pPr>
            <a:r>
              <a:rPr lang="en-US" sz="2800" dirty="0">
                <a:solidFill>
                  <a:prstClr val="black"/>
                </a:solidFill>
                <a:latin typeface="Trebuchet MS" pitchFamily="34" charset="0"/>
              </a:rPr>
              <a:t>Mamelukes </a:t>
            </a:r>
            <a:r>
              <a:rPr lang="en-US" sz="2800" dirty="0" err="1">
                <a:solidFill>
                  <a:prstClr val="black"/>
                </a:solidFill>
                <a:latin typeface="Trebuchet MS" pitchFamily="34" charset="0"/>
              </a:rPr>
              <a:t>waktu</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relatif</a:t>
            </a:r>
            <a:r>
              <a:rPr lang="en-US" sz="2800" dirty="0">
                <a:solidFill>
                  <a:prstClr val="black"/>
                </a:solidFill>
                <a:latin typeface="Trebuchet MS" pitchFamily="34" charset="0"/>
              </a:rPr>
              <a:t> lama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menulis</a:t>
            </a:r>
            <a:r>
              <a:rPr lang="en-US" sz="2800" dirty="0">
                <a:solidFill>
                  <a:prstClr val="black"/>
                </a:solidFill>
                <a:latin typeface="Trebuchet MS" pitchFamily="34" charset="0"/>
              </a:rPr>
              <a:t> </a:t>
            </a:r>
            <a:r>
              <a:rPr lang="en-US" sz="2800" dirty="0" err="1">
                <a:solidFill>
                  <a:prstClr val="black"/>
                </a:solidFill>
                <a:latin typeface="Trebuchet MS" pitchFamily="34" charset="0"/>
              </a:rPr>
              <a:t>soalnya</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Sulit</a:t>
            </a:r>
            <a:r>
              <a:rPr lang="en-US" sz="2800" dirty="0">
                <a:solidFill>
                  <a:prstClr val="black"/>
                </a:solidFill>
                <a:latin typeface="Trebuchet MS" pitchFamily="34" charset="0"/>
              </a:rPr>
              <a:t> </a:t>
            </a:r>
            <a:r>
              <a:rPr lang="en-US" sz="2800" dirty="0" err="1">
                <a:solidFill>
                  <a:prstClr val="black"/>
                </a:solidFill>
                <a:latin typeface="Trebuchet MS" pitchFamily="34" charset="0"/>
              </a:rPr>
              <a:t>membuat</a:t>
            </a:r>
            <a:r>
              <a:rPr lang="en-US" sz="2800" dirty="0">
                <a:solidFill>
                  <a:prstClr val="black"/>
                </a:solidFill>
                <a:latin typeface="Trebuchet MS" pitchFamily="34" charset="0"/>
              </a:rPr>
              <a:t> </a:t>
            </a:r>
            <a:r>
              <a:rPr lang="en-US" sz="2800" dirty="0" err="1">
                <a:solidFill>
                  <a:prstClr val="black"/>
                </a:solidFill>
                <a:latin typeface="Trebuchet MS" pitchFamily="34" charset="0"/>
              </a:rPr>
              <a:t>pengecoh</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homogen</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berfungsi</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Terdapat</a:t>
            </a:r>
            <a:r>
              <a:rPr lang="en-US" sz="2800" dirty="0">
                <a:solidFill>
                  <a:prstClr val="black"/>
                </a:solidFill>
                <a:latin typeface="Trebuchet MS" pitchFamily="34" charset="0"/>
              </a:rPr>
              <a:t> </a:t>
            </a:r>
            <a:r>
              <a:rPr lang="en-US" sz="2800" dirty="0" err="1">
                <a:solidFill>
                  <a:prstClr val="black"/>
                </a:solidFill>
                <a:latin typeface="Trebuchet MS" pitchFamily="34" charset="0"/>
              </a:rPr>
              <a:t>peluang</a:t>
            </a:r>
            <a:r>
              <a:rPr lang="en-US" sz="2800" dirty="0">
                <a:solidFill>
                  <a:prstClr val="black"/>
                </a:solidFill>
                <a:latin typeface="Trebuchet MS" pitchFamily="34" charset="0"/>
              </a:rPr>
              <a:t> </a:t>
            </a:r>
            <a:r>
              <a:rPr lang="id-ID" sz="2800" dirty="0">
                <a:solidFill>
                  <a:prstClr val="black"/>
                </a:solidFill>
                <a:latin typeface="Trebuchet MS" pitchFamily="34" charset="0"/>
              </a:rPr>
              <a:t>bagi peserta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menebak</a:t>
            </a:r>
            <a:r>
              <a:rPr lang="en-US" sz="2800" dirty="0">
                <a:solidFill>
                  <a:prstClr val="black"/>
                </a:solidFill>
                <a:latin typeface="Trebuchet MS" pitchFamily="34" charset="0"/>
              </a:rPr>
              <a:t>  </a:t>
            </a:r>
            <a:r>
              <a:rPr lang="en-US" sz="2800" dirty="0" err="1">
                <a:solidFill>
                  <a:prstClr val="black"/>
                </a:solidFill>
                <a:latin typeface="Trebuchet MS" pitchFamily="34" charset="0"/>
              </a:rPr>
              <a:t>jawaban</a:t>
            </a:r>
            <a:r>
              <a:rPr lang="en-US" sz="2800" dirty="0">
                <a:solidFill>
                  <a:prstClr val="black"/>
                </a:solidFill>
                <a:latin typeface="Trebuchet MS" pitchFamily="34" charset="0"/>
              </a:rPr>
              <a:t>.</a:t>
            </a:r>
          </a:p>
          <a:p>
            <a:pPr marL="457200" indent="-457200">
              <a:spcBef>
                <a:spcPts val="600"/>
              </a:spcBef>
              <a:buFont typeface="+mj-lt"/>
              <a:buAutoNum type="arabicPeriod"/>
            </a:pPr>
            <a:r>
              <a:rPr lang="en-US" sz="2800" dirty="0" err="1">
                <a:solidFill>
                  <a:prstClr val="black"/>
                </a:solidFill>
                <a:latin typeface="Trebuchet MS" pitchFamily="34" charset="0"/>
              </a:rPr>
              <a:t>Tidak</a:t>
            </a:r>
            <a:r>
              <a:rPr lang="en-US" sz="2800" dirty="0">
                <a:solidFill>
                  <a:prstClr val="black"/>
                </a:solidFill>
                <a:latin typeface="Trebuchet MS" pitchFamily="34" charset="0"/>
              </a:rPr>
              <a:t> </a:t>
            </a:r>
            <a:r>
              <a:rPr lang="en-US" sz="2800" dirty="0" err="1">
                <a:solidFill>
                  <a:prstClr val="black"/>
                </a:solidFill>
                <a:latin typeface="Trebuchet MS" pitchFamily="34" charset="0"/>
              </a:rPr>
              <a:t>seluruh</a:t>
            </a:r>
            <a:r>
              <a:rPr lang="en-US" sz="2800" dirty="0">
                <a:solidFill>
                  <a:prstClr val="black"/>
                </a:solidFill>
                <a:latin typeface="Trebuchet MS" pitchFamily="34" charset="0"/>
              </a:rPr>
              <a:t> </a:t>
            </a:r>
            <a:r>
              <a:rPr lang="id-ID" sz="2800" dirty="0">
                <a:solidFill>
                  <a:prstClr val="black"/>
                </a:solidFill>
                <a:latin typeface="Trebuchet MS" pitchFamily="34" charset="0"/>
              </a:rPr>
              <a:t>kompetens</a:t>
            </a:r>
            <a:r>
              <a:rPr lang="en-US" sz="2800" dirty="0" err="1">
                <a:solidFill>
                  <a:prstClr val="black"/>
                </a:solidFill>
                <a:latin typeface="Trebuchet MS" pitchFamily="34" charset="0"/>
              </a:rPr>
              <a:t>i</a:t>
            </a:r>
            <a:r>
              <a:rPr lang="en-US" sz="2800" dirty="0">
                <a:solidFill>
                  <a:prstClr val="black"/>
                </a:solidFill>
                <a:latin typeface="Trebuchet MS" pitchFamily="34" charset="0"/>
              </a:rPr>
              <a:t> </a:t>
            </a:r>
            <a:r>
              <a:rPr lang="en-US" sz="2800" dirty="0" err="1">
                <a:solidFill>
                  <a:prstClr val="black"/>
                </a:solidFill>
                <a:latin typeface="Trebuchet MS" pitchFamily="34" charset="0"/>
              </a:rPr>
              <a:t>dapat</a:t>
            </a:r>
            <a:r>
              <a:rPr lang="en-US" sz="2800" dirty="0">
                <a:solidFill>
                  <a:prstClr val="black"/>
                </a:solidFill>
                <a:latin typeface="Trebuchet MS" pitchFamily="34" charset="0"/>
              </a:rPr>
              <a:t> </a:t>
            </a:r>
            <a:r>
              <a:rPr lang="en-US" sz="2800" dirty="0" err="1">
                <a:solidFill>
                  <a:prstClr val="black"/>
                </a:solidFill>
                <a:latin typeface="Trebuchet MS" pitchFamily="34" charset="0"/>
              </a:rPr>
              <a:t>diukur</a:t>
            </a:r>
            <a:r>
              <a:rPr lang="en-US" sz="2800" dirty="0">
                <a:solidFill>
                  <a:prstClr val="black"/>
                </a:solidFill>
                <a:latin typeface="Trebuchet MS" pitchFamily="34" charset="0"/>
              </a:rPr>
              <a:t> </a:t>
            </a:r>
            <a:r>
              <a:rPr lang="en-US" sz="2800" dirty="0" err="1">
                <a:solidFill>
                  <a:prstClr val="black"/>
                </a:solidFill>
                <a:latin typeface="Trebuchet MS" pitchFamily="34" charset="0"/>
              </a:rPr>
              <a:t>dengan</a:t>
            </a:r>
            <a:r>
              <a:rPr lang="en-US" sz="2800" dirty="0">
                <a:solidFill>
                  <a:prstClr val="black"/>
                </a:solidFill>
                <a:latin typeface="Trebuchet MS" pitchFamily="34" charset="0"/>
              </a:rPr>
              <a:t> </a:t>
            </a:r>
            <a:r>
              <a:rPr lang="en-US" sz="2800" dirty="0" err="1">
                <a:solidFill>
                  <a:prstClr val="black"/>
                </a:solidFill>
                <a:latin typeface="Trebuchet MS" pitchFamily="34" charset="0"/>
              </a:rPr>
              <a:t>bentuk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pilihan</a:t>
            </a:r>
            <a:r>
              <a:rPr lang="en-US" sz="2800" dirty="0">
                <a:solidFill>
                  <a:prstClr val="black"/>
                </a:solidFill>
                <a:latin typeface="Trebuchet MS" pitchFamily="34" charset="0"/>
              </a:rPr>
              <a:t> </a:t>
            </a:r>
            <a:r>
              <a:rPr lang="en-US" sz="2800" dirty="0" err="1">
                <a:solidFill>
                  <a:prstClr val="black"/>
                </a:solidFill>
                <a:latin typeface="Trebuchet MS" pitchFamily="34" charset="0"/>
              </a:rPr>
              <a:t>ganda</a:t>
            </a:r>
            <a:r>
              <a:rPr lang="en-US" sz="2800" dirty="0">
                <a:solidFill>
                  <a:prstClr val="black"/>
                </a:solidFill>
                <a:latin typeface="Trebuchet MS" pitchFamily="34" charset="0"/>
              </a:rPr>
              <a:t>.</a:t>
            </a:r>
          </a:p>
        </p:txBody>
      </p:sp>
    </p:spTree>
    <p:extLst>
      <p:ext uri="{BB962C8B-B14F-4D97-AF65-F5344CB8AC3E}">
        <p14:creationId xmlns:p14="http://schemas.microsoft.com/office/powerpoint/2010/main" val="12000256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188640"/>
            <a:ext cx="6624736" cy="792088"/>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1. Rumusan butir soal harus menggunakan bahasa yang sesuai dengan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kaidah Bahasa Indonesia</a:t>
            </a:r>
          </a:p>
        </p:txBody>
      </p:sp>
      <p:sp>
        <p:nvSpPr>
          <p:cNvPr id="8" name="TextBox 7"/>
          <p:cNvSpPr txBox="1"/>
          <p:nvPr/>
        </p:nvSpPr>
        <p:spPr>
          <a:xfrm>
            <a:off x="251520" y="1196752"/>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9" name="TextBox 8"/>
          <p:cNvSpPr txBox="1"/>
          <p:nvPr/>
        </p:nvSpPr>
        <p:spPr>
          <a:xfrm>
            <a:off x="323528" y="1703705"/>
            <a:ext cx="8280920" cy="4693593"/>
          </a:xfrm>
          <a:prstGeom prst="rect">
            <a:avLst/>
          </a:prstGeom>
          <a:noFill/>
        </p:spPr>
        <p:txBody>
          <a:bodyPr wrap="square" rtlCol="0">
            <a:spAutoFit/>
          </a:bodyPr>
          <a:lstStyle/>
          <a:p>
            <a:r>
              <a:rPr lang="x-none" sz="2300">
                <a:solidFill>
                  <a:prstClr val="black"/>
                </a:solidFill>
                <a:latin typeface="Trebuchet MS" pitchFamily="34" charset="0"/>
              </a:rPr>
              <a:t>Perhatikan gambar</a:t>
            </a:r>
            <a:r>
              <a:rPr lang="id-ID" sz="2300" dirty="0">
                <a:solidFill>
                  <a:prstClr val="black"/>
                </a:solidFill>
                <a:latin typeface="Trebuchet MS" pitchFamily="34" charset="0"/>
              </a:rPr>
              <a:t> lapisan atmosf</a:t>
            </a:r>
            <a:r>
              <a:rPr lang="en-US" sz="2300" dirty="0">
                <a:solidFill>
                  <a:prstClr val="black"/>
                </a:solidFill>
                <a:latin typeface="Trebuchet MS" pitchFamily="34" charset="0"/>
              </a:rPr>
              <a:t>i</a:t>
            </a:r>
            <a:r>
              <a:rPr lang="id-ID" sz="2300" dirty="0">
                <a:solidFill>
                  <a:prstClr val="black"/>
                </a:solidFill>
                <a:latin typeface="Trebuchet MS" pitchFamily="34" charset="0"/>
              </a:rPr>
              <a:t>r </a:t>
            </a:r>
            <a:r>
              <a:rPr lang="en-US" sz="2300" dirty="0" err="1">
                <a:solidFill>
                  <a:prstClr val="black"/>
                </a:solidFill>
                <a:latin typeface="Trebuchet MS" pitchFamily="34" charset="0"/>
              </a:rPr>
              <a:t>dibawah</a:t>
            </a:r>
            <a:r>
              <a:rPr lang="en-US" sz="2300" dirty="0">
                <a:solidFill>
                  <a:prstClr val="black"/>
                </a:solidFill>
                <a:latin typeface="Trebuchet MS" pitchFamily="34" charset="0"/>
              </a:rPr>
              <a:t> </a:t>
            </a:r>
            <a:r>
              <a:rPr lang="en-US" sz="2300" dirty="0" err="1">
                <a:solidFill>
                  <a:prstClr val="black"/>
                </a:solidFill>
                <a:latin typeface="Trebuchet MS" pitchFamily="34" charset="0"/>
              </a:rPr>
              <a:t>ini</a:t>
            </a:r>
            <a:r>
              <a:rPr lang="en-US" sz="2300" dirty="0">
                <a:solidFill>
                  <a:prstClr val="black"/>
                </a:solidFill>
                <a:latin typeface="Trebuchet MS" pitchFamily="34" charset="0"/>
              </a:rPr>
              <a:t> ! </a:t>
            </a:r>
          </a:p>
          <a:p>
            <a:r>
              <a:rPr lang="en-US" sz="2300" dirty="0">
                <a:solidFill>
                  <a:prstClr val="black"/>
                </a:solidFill>
                <a:latin typeface="Trebuchet MS" pitchFamily="34" charset="0"/>
              </a:rPr>
              <a:t> </a:t>
            </a: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r>
              <a:rPr lang="en-US" sz="2300" dirty="0" err="1">
                <a:solidFill>
                  <a:prstClr val="black"/>
                </a:solidFill>
                <a:latin typeface="Trebuchet MS" pitchFamily="34" charset="0"/>
              </a:rPr>
              <a:t>Berdasarkan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gambar</a:t>
            </a:r>
            <a:r>
              <a:rPr lang="en-US" sz="2300" dirty="0">
                <a:solidFill>
                  <a:prstClr val="black"/>
                </a:solidFill>
                <a:latin typeface="Trebuchet MS" pitchFamily="34" charset="0"/>
              </a:rPr>
              <a:t> </a:t>
            </a:r>
            <a:r>
              <a:rPr lang="en-US" sz="2300" dirty="0" err="1">
                <a:solidFill>
                  <a:prstClr val="black"/>
                </a:solidFill>
                <a:latin typeface="Trebuchet MS" pitchFamily="34" charset="0"/>
              </a:rPr>
              <a:t>diatas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lapisan</a:t>
            </a:r>
            <a:r>
              <a:rPr lang="en-US" sz="2300" dirty="0">
                <a:solidFill>
                  <a:prstClr val="black"/>
                </a:solidFill>
                <a:latin typeface="Trebuchet MS" pitchFamily="34" charset="0"/>
              </a:rPr>
              <a:t> </a:t>
            </a:r>
            <a:r>
              <a:rPr lang="en-US" sz="2300" dirty="0" err="1">
                <a:solidFill>
                  <a:prstClr val="black"/>
                </a:solidFill>
                <a:latin typeface="Trebuchet MS" pitchFamily="34" charset="0"/>
              </a:rPr>
              <a:t>atmosfir</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digunakan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oleh</a:t>
            </a:r>
            <a:r>
              <a:rPr lang="en-US" sz="2300" dirty="0">
                <a:solidFill>
                  <a:prstClr val="black"/>
                </a:solidFill>
                <a:latin typeface="Trebuchet MS" pitchFamily="34" charset="0"/>
              </a:rPr>
              <a:t> </a:t>
            </a:r>
            <a:r>
              <a:rPr lang="en-US" sz="2300" dirty="0" err="1">
                <a:solidFill>
                  <a:prstClr val="black"/>
                </a:solidFill>
                <a:latin typeface="Trebuchet MS" pitchFamily="34" charset="0"/>
              </a:rPr>
              <a:t>manusia</a:t>
            </a:r>
            <a:r>
              <a:rPr lang="en-US" sz="2300" dirty="0">
                <a:solidFill>
                  <a:prstClr val="black"/>
                </a:solidFill>
                <a:latin typeface="Trebuchet MS" pitchFamily="34" charset="0"/>
              </a:rPr>
              <a:t> </a:t>
            </a:r>
            <a:r>
              <a:rPr lang="en-US" sz="2300" dirty="0" err="1">
                <a:solidFill>
                  <a:prstClr val="black"/>
                </a:solidFill>
                <a:latin typeface="Trebuchet MS" pitchFamily="34" charset="0"/>
              </a:rPr>
              <a:t>dalam</a:t>
            </a:r>
            <a:r>
              <a:rPr lang="en-US" sz="2300" dirty="0">
                <a:solidFill>
                  <a:prstClr val="black"/>
                </a:solidFill>
                <a:latin typeface="Trebuchet MS" pitchFamily="34" charset="0"/>
              </a:rPr>
              <a:t> </a:t>
            </a:r>
            <a:r>
              <a:rPr lang="en-US" sz="2300" dirty="0" err="1">
                <a:solidFill>
                  <a:prstClr val="black"/>
                </a:solidFill>
                <a:latin typeface="Trebuchet MS" pitchFamily="34" charset="0"/>
              </a:rPr>
              <a:t>bidang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telekomunikasi</a:t>
            </a:r>
            <a:r>
              <a:rPr lang="en-US" sz="2300" dirty="0">
                <a:solidFill>
                  <a:prstClr val="black"/>
                </a:solidFill>
                <a:latin typeface="Trebuchet MS" pitchFamily="34" charset="0"/>
              </a:rPr>
              <a:t> </a:t>
            </a:r>
            <a:r>
              <a:rPr lang="en-US" sz="2300" dirty="0" err="1">
                <a:solidFill>
                  <a:prstClr val="black"/>
                </a:solidFill>
                <a:latin typeface="Trebuchet MS" pitchFamily="34" charset="0"/>
              </a:rPr>
              <a:t>seperti</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telepon</a:t>
            </a:r>
            <a:r>
              <a:rPr lang="en-US" sz="2300" dirty="0">
                <a:solidFill>
                  <a:prstClr val="black"/>
                </a:solidFill>
                <a:latin typeface="Trebuchet MS" pitchFamily="34" charset="0"/>
              </a:rPr>
              <a:t> </a:t>
            </a:r>
            <a:r>
              <a:rPr lang="en-US" sz="2300" dirty="0" err="1">
                <a:solidFill>
                  <a:prstClr val="black"/>
                </a:solidFill>
                <a:latin typeface="Trebuchet MS" pitchFamily="34" charset="0"/>
              </a:rPr>
              <a:t>juga</a:t>
            </a:r>
            <a:r>
              <a:rPr lang="en-US" sz="2300" dirty="0">
                <a:solidFill>
                  <a:prstClr val="black"/>
                </a:solidFill>
                <a:latin typeface="Trebuchet MS" pitchFamily="34" charset="0"/>
              </a:rPr>
              <a:t> radio </a:t>
            </a:r>
            <a:r>
              <a:rPr lang="en-US" sz="2300" dirty="0" err="1">
                <a:solidFill>
                  <a:prstClr val="black"/>
                </a:solidFill>
                <a:latin typeface="Trebuchet MS" pitchFamily="34" charset="0"/>
              </a:rPr>
              <a:t>ditunjukan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nom</a:t>
            </a:r>
            <a:r>
              <a:rPr lang="id-ID" sz="2300" dirty="0">
                <a:solidFill>
                  <a:prstClr val="black"/>
                </a:solidFill>
                <a:latin typeface="Trebuchet MS" pitchFamily="34" charset="0"/>
              </a:rPr>
              <a:t>o</a:t>
            </a:r>
            <a:r>
              <a:rPr lang="en-US" sz="2300" dirty="0">
                <a:solidFill>
                  <a:prstClr val="black"/>
                </a:solidFill>
                <a:latin typeface="Trebuchet MS" pitchFamily="34" charset="0"/>
              </a:rPr>
              <a:t>r </a:t>
            </a:r>
            <a:r>
              <a:rPr lang="en-US" sz="2300" dirty="0" err="1">
                <a:solidFill>
                  <a:prstClr val="black"/>
                </a:solidFill>
                <a:latin typeface="Trebuchet MS" pitchFamily="34" charset="0"/>
              </a:rPr>
              <a:t>romawi</a:t>
            </a:r>
            <a:r>
              <a:rPr lang="en-US" sz="2300" dirty="0">
                <a:solidFill>
                  <a:prstClr val="black"/>
                </a:solidFill>
                <a:latin typeface="Trebuchet MS" pitchFamily="34" charset="0"/>
              </a:rPr>
              <a:t>….</a:t>
            </a:r>
          </a:p>
          <a:p>
            <a:pPr marL="457200" indent="-457200">
              <a:buFontTx/>
              <a:buAutoNum type="alphaUcPeriod"/>
            </a:pPr>
            <a:r>
              <a:rPr lang="en-US" sz="2300" dirty="0">
                <a:solidFill>
                  <a:prstClr val="black"/>
                </a:solidFill>
                <a:latin typeface="Trebuchet MS" pitchFamily="34" charset="0"/>
              </a:rPr>
              <a:t>I			D. IV</a:t>
            </a:r>
          </a:p>
          <a:p>
            <a:pPr marL="457200" indent="-457200">
              <a:buFontTx/>
              <a:buAutoNum type="alphaUcPeriod"/>
            </a:pPr>
            <a:r>
              <a:rPr lang="en-US" sz="2300" dirty="0">
                <a:solidFill>
                  <a:prstClr val="black"/>
                </a:solidFill>
                <a:latin typeface="Trebuchet MS" pitchFamily="34" charset="0"/>
              </a:rPr>
              <a:t>II			E. V</a:t>
            </a:r>
          </a:p>
          <a:p>
            <a:pPr marL="457200" indent="-457200">
              <a:buFontTx/>
              <a:buAutoNum type="alphaUcPeriod"/>
            </a:pPr>
            <a:r>
              <a:rPr lang="en-US" sz="2300" dirty="0">
                <a:solidFill>
                  <a:prstClr val="black"/>
                </a:solidFill>
                <a:latin typeface="Trebuchet MS" pitchFamily="34" charset="0"/>
              </a:rPr>
              <a:t>III						</a:t>
            </a:r>
          </a:p>
        </p:txBody>
      </p:sp>
      <p:pic>
        <p:nvPicPr>
          <p:cNvPr id="10" name="Picture 4" descr="IMG_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2275" y="2132798"/>
            <a:ext cx="283845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588224" y="5790455"/>
            <a:ext cx="1656184" cy="461665"/>
          </a:xfrm>
          <a:prstGeom prst="rect">
            <a:avLst/>
          </a:prstGeom>
          <a:noFill/>
        </p:spPr>
        <p:txBody>
          <a:bodyPr wrap="square" rtlCol="0">
            <a:spAutoFit/>
          </a:bodyPr>
          <a:lstStyle/>
          <a:p>
            <a:r>
              <a:rPr lang="id-ID" sz="2400" dirty="0">
                <a:solidFill>
                  <a:prstClr val="black"/>
                </a:solidFill>
              </a:rPr>
              <a:t>Kunci: D</a:t>
            </a:r>
          </a:p>
        </p:txBody>
      </p:sp>
    </p:spTree>
    <p:extLst>
      <p:ext uri="{BB962C8B-B14F-4D97-AF65-F5344CB8AC3E}">
        <p14:creationId xmlns:p14="http://schemas.microsoft.com/office/powerpoint/2010/main" val="371847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1520" y="1196752"/>
            <a:ext cx="3384376"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1" name="TextBox 10"/>
          <p:cNvSpPr txBox="1"/>
          <p:nvPr/>
        </p:nvSpPr>
        <p:spPr>
          <a:xfrm>
            <a:off x="323528" y="1703705"/>
            <a:ext cx="8280920" cy="4693593"/>
          </a:xfrm>
          <a:prstGeom prst="rect">
            <a:avLst/>
          </a:prstGeom>
          <a:noFill/>
        </p:spPr>
        <p:txBody>
          <a:bodyPr wrap="square" rtlCol="0">
            <a:spAutoFit/>
          </a:bodyPr>
          <a:lstStyle/>
          <a:p>
            <a:r>
              <a:rPr lang="x-none" sz="2300">
                <a:solidFill>
                  <a:prstClr val="black"/>
                </a:solidFill>
                <a:latin typeface="Trebuchet MS" pitchFamily="34" charset="0"/>
              </a:rPr>
              <a:t>Perhatikan gambar</a:t>
            </a:r>
            <a:r>
              <a:rPr lang="id-ID" sz="2300" dirty="0">
                <a:solidFill>
                  <a:prstClr val="black"/>
                </a:solidFill>
                <a:latin typeface="Trebuchet MS" pitchFamily="34" charset="0"/>
              </a:rPr>
              <a:t> lapisan </a:t>
            </a:r>
            <a:r>
              <a:rPr lang="id-ID" sz="2300" b="1" dirty="0">
                <a:solidFill>
                  <a:prstClr val="black"/>
                </a:solidFill>
                <a:latin typeface="Trebuchet MS" pitchFamily="34" charset="0"/>
              </a:rPr>
              <a:t>atmosfe</a:t>
            </a:r>
            <a:r>
              <a:rPr lang="id-ID" sz="2300" dirty="0">
                <a:solidFill>
                  <a:prstClr val="black"/>
                </a:solidFill>
                <a:latin typeface="Trebuchet MS" pitchFamily="34" charset="0"/>
              </a:rPr>
              <a:t>r </a:t>
            </a:r>
            <a:r>
              <a:rPr lang="en-US" sz="2300" b="1" dirty="0">
                <a:solidFill>
                  <a:prstClr val="black"/>
                </a:solidFill>
                <a:latin typeface="Trebuchet MS" pitchFamily="34" charset="0"/>
              </a:rPr>
              <a:t>di </a:t>
            </a:r>
            <a:r>
              <a:rPr lang="en-US" sz="2300" b="1" dirty="0" err="1">
                <a:solidFill>
                  <a:prstClr val="black"/>
                </a:solidFill>
                <a:latin typeface="Trebuchet MS" pitchFamily="34" charset="0"/>
              </a:rPr>
              <a:t>bawah</a:t>
            </a:r>
            <a:r>
              <a:rPr lang="en-US" sz="2300" b="1" dirty="0">
                <a:solidFill>
                  <a:prstClr val="black"/>
                </a:solidFill>
                <a:latin typeface="Trebuchet MS" pitchFamily="34" charset="0"/>
              </a:rPr>
              <a:t> </a:t>
            </a:r>
            <a:r>
              <a:rPr lang="en-US" sz="2300" dirty="0" err="1">
                <a:solidFill>
                  <a:prstClr val="black"/>
                </a:solidFill>
                <a:latin typeface="Trebuchet MS" pitchFamily="34" charset="0"/>
              </a:rPr>
              <a:t>ini</a:t>
            </a:r>
            <a:r>
              <a:rPr lang="en-US" sz="2300" dirty="0">
                <a:solidFill>
                  <a:prstClr val="black"/>
                </a:solidFill>
                <a:latin typeface="Trebuchet MS" pitchFamily="34" charset="0"/>
              </a:rPr>
              <a:t>! </a:t>
            </a:r>
          </a:p>
          <a:p>
            <a:r>
              <a:rPr lang="en-US" sz="2300" dirty="0">
                <a:solidFill>
                  <a:prstClr val="black"/>
                </a:solidFill>
                <a:latin typeface="Trebuchet MS" pitchFamily="34" charset="0"/>
              </a:rPr>
              <a:t> </a:t>
            </a: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r>
              <a:rPr lang="en-US" sz="2300" dirty="0" err="1">
                <a:solidFill>
                  <a:prstClr val="black"/>
                </a:solidFill>
                <a:latin typeface="Trebuchet MS" pitchFamily="34" charset="0"/>
              </a:rPr>
              <a:t>Berdasarkan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gambar</a:t>
            </a:r>
            <a:r>
              <a:rPr lang="en-US" sz="2300" dirty="0">
                <a:solidFill>
                  <a:prstClr val="black"/>
                </a:solidFill>
                <a:latin typeface="Trebuchet MS" pitchFamily="34" charset="0"/>
              </a:rPr>
              <a:t> </a:t>
            </a:r>
            <a:r>
              <a:rPr lang="en-US" sz="2300" b="1" dirty="0">
                <a:solidFill>
                  <a:prstClr val="black"/>
                </a:solidFill>
                <a:latin typeface="Trebuchet MS" pitchFamily="34" charset="0"/>
              </a:rPr>
              <a:t>di </a:t>
            </a:r>
            <a:r>
              <a:rPr lang="en-US" sz="2300" b="1" dirty="0" err="1">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lapisan</a:t>
            </a:r>
            <a:r>
              <a:rPr lang="en-US" sz="2300" dirty="0">
                <a:solidFill>
                  <a:prstClr val="black"/>
                </a:solidFill>
                <a:latin typeface="Trebuchet MS" pitchFamily="34" charset="0"/>
              </a:rPr>
              <a:t> </a:t>
            </a:r>
            <a:r>
              <a:rPr lang="en-US" sz="2300" b="1" dirty="0" err="1">
                <a:solidFill>
                  <a:prstClr val="black"/>
                </a:solidFill>
                <a:latin typeface="Trebuchet MS" pitchFamily="34" charset="0"/>
              </a:rPr>
              <a:t>atmosfer</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digunakan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oleh</a:t>
            </a:r>
            <a:r>
              <a:rPr lang="en-US" sz="2300" dirty="0">
                <a:solidFill>
                  <a:prstClr val="black"/>
                </a:solidFill>
                <a:latin typeface="Trebuchet MS" pitchFamily="34" charset="0"/>
              </a:rPr>
              <a:t> </a:t>
            </a:r>
            <a:r>
              <a:rPr lang="en-US" sz="2300" dirty="0" err="1">
                <a:solidFill>
                  <a:prstClr val="black"/>
                </a:solidFill>
                <a:latin typeface="Trebuchet MS" pitchFamily="34" charset="0"/>
              </a:rPr>
              <a:t>manusia</a:t>
            </a:r>
            <a:r>
              <a:rPr lang="en-US" sz="2300" dirty="0">
                <a:solidFill>
                  <a:prstClr val="black"/>
                </a:solidFill>
                <a:latin typeface="Trebuchet MS" pitchFamily="34" charset="0"/>
              </a:rPr>
              <a:t> </a:t>
            </a:r>
            <a:r>
              <a:rPr lang="en-US" sz="2300" dirty="0" err="1">
                <a:solidFill>
                  <a:prstClr val="black"/>
                </a:solidFill>
                <a:latin typeface="Trebuchet MS" pitchFamily="34" charset="0"/>
              </a:rPr>
              <a:t>dalam</a:t>
            </a:r>
            <a:r>
              <a:rPr lang="en-US" sz="2300" dirty="0">
                <a:solidFill>
                  <a:prstClr val="black"/>
                </a:solidFill>
                <a:latin typeface="Trebuchet MS" pitchFamily="34" charset="0"/>
              </a:rPr>
              <a:t> </a:t>
            </a:r>
            <a:r>
              <a:rPr lang="en-US" sz="2300" dirty="0" err="1">
                <a:solidFill>
                  <a:prstClr val="black"/>
                </a:solidFill>
                <a:latin typeface="Trebuchet MS" pitchFamily="34" charset="0"/>
              </a:rPr>
              <a:t>bidang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telekomunikasi</a:t>
            </a:r>
            <a:r>
              <a:rPr lang="en-US" sz="2300" dirty="0">
                <a:solidFill>
                  <a:prstClr val="black"/>
                </a:solidFill>
                <a:latin typeface="Trebuchet MS" pitchFamily="34" charset="0"/>
              </a:rPr>
              <a:t> </a:t>
            </a:r>
            <a:r>
              <a:rPr lang="en-US" sz="2300" dirty="0" err="1">
                <a:solidFill>
                  <a:prstClr val="black"/>
                </a:solidFill>
                <a:latin typeface="Trebuchet MS" pitchFamily="34" charset="0"/>
              </a:rPr>
              <a:t>seperti</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telepon</a:t>
            </a:r>
            <a:r>
              <a:rPr lang="en-US" sz="2300" dirty="0">
                <a:solidFill>
                  <a:prstClr val="black"/>
                </a:solidFill>
                <a:latin typeface="Trebuchet MS" pitchFamily="34" charset="0"/>
              </a:rPr>
              <a:t> </a:t>
            </a:r>
            <a:r>
              <a:rPr lang="en-US" sz="2300" dirty="0" err="1">
                <a:solidFill>
                  <a:prstClr val="black"/>
                </a:solidFill>
                <a:latin typeface="Trebuchet MS" pitchFamily="34" charset="0"/>
              </a:rPr>
              <a:t>juga</a:t>
            </a:r>
            <a:r>
              <a:rPr lang="en-US" sz="2300" dirty="0">
                <a:solidFill>
                  <a:prstClr val="black"/>
                </a:solidFill>
                <a:latin typeface="Trebuchet MS" pitchFamily="34" charset="0"/>
              </a:rPr>
              <a:t> radio </a:t>
            </a:r>
            <a:r>
              <a:rPr lang="en-US" sz="2300" b="1" dirty="0" err="1">
                <a:solidFill>
                  <a:prstClr val="black"/>
                </a:solidFill>
                <a:latin typeface="Trebuchet MS" pitchFamily="34" charset="0"/>
              </a:rPr>
              <a:t>ditunjukkan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a:t>
            </a:r>
            <a:r>
              <a:rPr lang="en-US" sz="2300" b="1" dirty="0" err="1">
                <a:solidFill>
                  <a:prstClr val="black"/>
                </a:solidFill>
                <a:latin typeface="Trebuchet MS" pitchFamily="34" charset="0"/>
              </a:rPr>
              <a:t>angka</a:t>
            </a:r>
            <a:r>
              <a:rPr lang="en-US" sz="2300" dirty="0">
                <a:solidFill>
                  <a:prstClr val="black"/>
                </a:solidFill>
                <a:latin typeface="Trebuchet MS" pitchFamily="34" charset="0"/>
              </a:rPr>
              <a:t> </a:t>
            </a:r>
            <a:r>
              <a:rPr lang="en-US" sz="2300" b="1" dirty="0" err="1">
                <a:solidFill>
                  <a:prstClr val="black"/>
                </a:solidFill>
                <a:latin typeface="Trebuchet MS" pitchFamily="34" charset="0"/>
              </a:rPr>
              <a:t>Romawi</a:t>
            </a:r>
            <a:r>
              <a:rPr lang="en-US" sz="2300" dirty="0">
                <a:solidFill>
                  <a:prstClr val="black"/>
                </a:solidFill>
                <a:latin typeface="Trebuchet MS" pitchFamily="34" charset="0"/>
              </a:rPr>
              <a:t>….</a:t>
            </a:r>
          </a:p>
          <a:p>
            <a:pPr marL="457200" indent="-457200">
              <a:buFontTx/>
              <a:buAutoNum type="alphaUcPeriod"/>
            </a:pPr>
            <a:r>
              <a:rPr lang="en-US" sz="2300" dirty="0">
                <a:solidFill>
                  <a:prstClr val="black"/>
                </a:solidFill>
                <a:latin typeface="Trebuchet MS" pitchFamily="34" charset="0"/>
              </a:rPr>
              <a:t>I			D. IV</a:t>
            </a:r>
          </a:p>
          <a:p>
            <a:pPr marL="457200" indent="-457200">
              <a:buFontTx/>
              <a:buAutoNum type="alphaUcPeriod"/>
            </a:pPr>
            <a:r>
              <a:rPr lang="en-US" sz="2300" dirty="0">
                <a:solidFill>
                  <a:prstClr val="black"/>
                </a:solidFill>
                <a:latin typeface="Trebuchet MS" pitchFamily="34" charset="0"/>
              </a:rPr>
              <a:t>II			E. V</a:t>
            </a:r>
          </a:p>
          <a:p>
            <a:pPr marL="457200" indent="-457200">
              <a:buFontTx/>
              <a:buAutoNum type="alphaUcPeriod"/>
            </a:pPr>
            <a:r>
              <a:rPr lang="en-US" sz="2300" dirty="0">
                <a:solidFill>
                  <a:prstClr val="black"/>
                </a:solidFill>
                <a:latin typeface="Trebuchet MS" pitchFamily="34" charset="0"/>
              </a:rPr>
              <a:t>III						</a:t>
            </a:r>
            <a:r>
              <a:rPr lang="en-US" sz="2300" dirty="0" err="1">
                <a:solidFill>
                  <a:prstClr val="black"/>
                </a:solidFill>
                <a:latin typeface="Trebuchet MS" pitchFamily="34" charset="0"/>
              </a:rPr>
              <a:t>Kunci</a:t>
            </a:r>
            <a:r>
              <a:rPr lang="en-US" sz="2300" dirty="0">
                <a:solidFill>
                  <a:prstClr val="black"/>
                </a:solidFill>
                <a:latin typeface="Trebuchet MS" pitchFamily="34" charset="0"/>
              </a:rPr>
              <a:t>: D</a:t>
            </a:r>
          </a:p>
        </p:txBody>
      </p:sp>
      <p:pic>
        <p:nvPicPr>
          <p:cNvPr id="12" name="Picture 4" descr="IMG_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2275" y="2132798"/>
            <a:ext cx="283845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WordArt 17"/>
          <p:cNvSpPr>
            <a:spLocks noChangeArrowheads="1" noChangeShapeType="1" noTextEdit="1"/>
          </p:cNvSpPr>
          <p:nvPr/>
        </p:nvSpPr>
        <p:spPr bwMode="auto">
          <a:xfrm>
            <a:off x="1403648" y="188640"/>
            <a:ext cx="6624736" cy="792088"/>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1. Rumusan butir soal harus menggunakan bahasa yang sesuai dengan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kaidah Bahasa Indonesia</a:t>
            </a:r>
          </a:p>
        </p:txBody>
      </p:sp>
    </p:spTree>
    <p:extLst>
      <p:ext uri="{BB962C8B-B14F-4D97-AF65-F5344CB8AC3E}">
        <p14:creationId xmlns:p14="http://schemas.microsoft.com/office/powerpoint/2010/main" val="23454065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pic>
        <p:nvPicPr>
          <p:cNvPr id="8" name="Picture 2"/>
          <p:cNvPicPr>
            <a:picLocks noChangeAspect="1" noChangeArrowheads="1"/>
          </p:cNvPicPr>
          <p:nvPr/>
        </p:nvPicPr>
        <p:blipFill>
          <a:blip r:embed="rId2" cstate="print"/>
          <a:srcRect/>
          <a:stretch>
            <a:fillRect/>
          </a:stretch>
        </p:blipFill>
        <p:spPr bwMode="auto">
          <a:xfrm>
            <a:off x="687760" y="2099593"/>
            <a:ext cx="6248400" cy="2009775"/>
          </a:xfrm>
          <a:prstGeom prst="rect">
            <a:avLst/>
          </a:prstGeom>
          <a:noFill/>
          <a:ln w="9525">
            <a:noFill/>
            <a:miter lim="800000"/>
            <a:headEnd/>
            <a:tailEnd/>
          </a:ln>
          <a:effectLst/>
        </p:spPr>
      </p:pic>
      <p:sp>
        <p:nvSpPr>
          <p:cNvPr id="9" name="Rectangle 8"/>
          <p:cNvSpPr/>
          <p:nvPr/>
        </p:nvSpPr>
        <p:spPr>
          <a:xfrm>
            <a:off x="611560" y="1628800"/>
            <a:ext cx="7990656" cy="430887"/>
          </a:xfrm>
          <a:prstGeom prst="rect">
            <a:avLst/>
          </a:prstGeom>
        </p:spPr>
        <p:txBody>
          <a:bodyPr wrap="square">
            <a:spAutoFit/>
          </a:bodyPr>
          <a:lstStyle/>
          <a:p>
            <a:r>
              <a:rPr lang="it-IT" sz="2200" dirty="0">
                <a:solidFill>
                  <a:prstClr val="black"/>
                </a:solidFill>
                <a:latin typeface="Trebuchet MS" pitchFamily="34" charset="0"/>
              </a:rPr>
              <a:t>Berikut ini adalah percobaan tentang taihyangan pada besi </a:t>
            </a:r>
            <a:endParaRPr lang="en-US" sz="2200" dirty="0">
              <a:solidFill>
                <a:prstClr val="black"/>
              </a:solidFill>
              <a:latin typeface="Trebuchet MS" pitchFamily="34" charset="0"/>
            </a:endParaRPr>
          </a:p>
        </p:txBody>
      </p:sp>
      <p:sp>
        <p:nvSpPr>
          <p:cNvPr id="10" name="Rectangle 9"/>
          <p:cNvSpPr/>
          <p:nvPr/>
        </p:nvSpPr>
        <p:spPr>
          <a:xfrm>
            <a:off x="611560" y="4021321"/>
            <a:ext cx="7630616" cy="2462213"/>
          </a:xfrm>
          <a:prstGeom prst="rect">
            <a:avLst/>
          </a:prstGeom>
        </p:spPr>
        <p:txBody>
          <a:bodyPr wrap="square">
            <a:spAutoFit/>
          </a:bodyPr>
          <a:lstStyle/>
          <a:p>
            <a:r>
              <a:rPr lang="en-US" sz="2200" dirty="0">
                <a:solidFill>
                  <a:prstClr val="black"/>
                </a:solidFill>
                <a:latin typeface="Trebuchet MS" pitchFamily="34" charset="0"/>
              </a:rPr>
              <a:t>Proses </a:t>
            </a:r>
            <a:r>
              <a:rPr lang="en-US" sz="2200" dirty="0" err="1">
                <a:solidFill>
                  <a:prstClr val="black"/>
                </a:solidFill>
                <a:latin typeface="Trebuchet MS" pitchFamily="34" charset="0"/>
              </a:rPr>
              <a:t>timbulnya</a:t>
            </a:r>
            <a:r>
              <a:rPr lang="en-US" sz="2200" dirty="0">
                <a:solidFill>
                  <a:prstClr val="black"/>
                </a:solidFill>
                <a:latin typeface="Trebuchet MS" pitchFamily="34" charset="0"/>
              </a:rPr>
              <a:t> </a:t>
            </a:r>
            <a:r>
              <a:rPr lang="en-US" sz="2200" dirty="0" err="1">
                <a:solidFill>
                  <a:prstClr val="black"/>
                </a:solidFill>
                <a:latin typeface="Trebuchet MS" pitchFamily="34" charset="0"/>
              </a:rPr>
              <a:t>taihyangan</a:t>
            </a:r>
            <a:r>
              <a:rPr lang="en-US" sz="2200" dirty="0">
                <a:solidFill>
                  <a:prstClr val="black"/>
                </a:solidFill>
                <a:latin typeface="Trebuchet MS" pitchFamily="34" charset="0"/>
              </a:rPr>
              <a:t>  paling </a:t>
            </a:r>
            <a:r>
              <a:rPr lang="en-US" sz="2200" dirty="0" err="1">
                <a:solidFill>
                  <a:prstClr val="black"/>
                </a:solidFill>
                <a:latin typeface="Trebuchet MS" pitchFamily="34" charset="0"/>
              </a:rPr>
              <a:t>lambat</a:t>
            </a:r>
            <a:r>
              <a:rPr lang="en-US" sz="2200" dirty="0">
                <a:solidFill>
                  <a:prstClr val="black"/>
                </a:solidFill>
                <a:latin typeface="Trebuchet MS" pitchFamily="34" charset="0"/>
              </a:rPr>
              <a:t> </a:t>
            </a:r>
            <a:r>
              <a:rPr lang="en-US" sz="2200" dirty="0" err="1">
                <a:solidFill>
                  <a:prstClr val="black"/>
                </a:solidFill>
                <a:latin typeface="Trebuchet MS" pitchFamily="34" charset="0"/>
              </a:rPr>
              <a:t>terjadi</a:t>
            </a:r>
            <a:r>
              <a:rPr lang="en-US" sz="2200" dirty="0">
                <a:solidFill>
                  <a:prstClr val="black"/>
                </a:solidFill>
                <a:latin typeface="Trebuchet MS" pitchFamily="34" charset="0"/>
              </a:rPr>
              <a:t> </a:t>
            </a:r>
            <a:r>
              <a:rPr lang="en-US" sz="2200" dirty="0" err="1">
                <a:solidFill>
                  <a:prstClr val="black"/>
                </a:solidFill>
                <a:latin typeface="Trebuchet MS" pitchFamily="34" charset="0"/>
              </a:rPr>
              <a:t>pada</a:t>
            </a:r>
            <a:r>
              <a:rPr lang="en-US" sz="2200" dirty="0">
                <a:solidFill>
                  <a:prstClr val="black"/>
                </a:solidFill>
                <a:latin typeface="Trebuchet MS" pitchFamily="34" charset="0"/>
              </a:rPr>
              <a:t> </a:t>
            </a:r>
            <a:r>
              <a:rPr lang="en-US" sz="2200" dirty="0" err="1">
                <a:solidFill>
                  <a:prstClr val="black"/>
                </a:solidFill>
                <a:latin typeface="Trebuchet MS" pitchFamily="34" charset="0"/>
              </a:rPr>
              <a:t>gambar</a:t>
            </a:r>
            <a:r>
              <a:rPr lang="en-US" sz="2200" dirty="0">
                <a:solidFill>
                  <a:prstClr val="black"/>
                </a:solidFill>
                <a:latin typeface="Trebuchet MS" pitchFamily="34" charset="0"/>
              </a:rPr>
              <a:t> </a:t>
            </a:r>
            <a:r>
              <a:rPr lang="en-US" sz="2200" dirty="0" err="1">
                <a:solidFill>
                  <a:prstClr val="black"/>
                </a:solidFill>
                <a:latin typeface="Trebuchet MS" pitchFamily="34" charset="0"/>
              </a:rPr>
              <a:t>nomor</a:t>
            </a:r>
            <a:r>
              <a:rPr lang="en-US" sz="2200" dirty="0">
                <a:solidFill>
                  <a:prstClr val="black"/>
                </a:solidFill>
                <a:latin typeface="Trebuchet MS" pitchFamily="34" charset="0"/>
              </a:rPr>
              <a:t>....</a:t>
            </a:r>
          </a:p>
          <a:p>
            <a:pPr marL="342900" indent="-342900">
              <a:buFontTx/>
              <a:buAutoNum type="alphaUcPeriod"/>
            </a:pPr>
            <a:r>
              <a:rPr lang="en-US" sz="2200" dirty="0">
                <a:solidFill>
                  <a:prstClr val="black"/>
                </a:solidFill>
                <a:latin typeface="Trebuchet MS" pitchFamily="34" charset="0"/>
              </a:rPr>
              <a:t>(5) </a:t>
            </a:r>
          </a:p>
          <a:p>
            <a:pPr marL="342900" indent="-342900">
              <a:buFontTx/>
              <a:buAutoNum type="alphaUcPeriod"/>
            </a:pPr>
            <a:r>
              <a:rPr lang="en-US" sz="2200" dirty="0">
                <a:solidFill>
                  <a:prstClr val="black"/>
                </a:solidFill>
                <a:latin typeface="Trebuchet MS" pitchFamily="34" charset="0"/>
              </a:rPr>
              <a:t>(4) </a:t>
            </a:r>
          </a:p>
          <a:p>
            <a:pPr marL="342900" indent="-342900">
              <a:buFontTx/>
              <a:buAutoNum type="alphaUcPeriod"/>
            </a:pPr>
            <a:r>
              <a:rPr lang="en-US" sz="2200" dirty="0">
                <a:solidFill>
                  <a:prstClr val="black"/>
                </a:solidFill>
                <a:latin typeface="Trebuchet MS" pitchFamily="34" charset="0"/>
              </a:rPr>
              <a:t>(3) </a:t>
            </a:r>
          </a:p>
          <a:p>
            <a:pPr marL="342900" indent="-342900">
              <a:buFontTx/>
              <a:buAutoNum type="alphaUcPeriod"/>
            </a:pPr>
            <a:r>
              <a:rPr lang="en-US" sz="2200" dirty="0">
                <a:solidFill>
                  <a:prstClr val="black"/>
                </a:solidFill>
                <a:latin typeface="Trebuchet MS" pitchFamily="34" charset="0"/>
              </a:rPr>
              <a:t>(2) </a:t>
            </a:r>
          </a:p>
          <a:p>
            <a:pPr marL="342900" indent="-342900">
              <a:buFontTx/>
              <a:buAutoNum type="alphaUcPeriod"/>
            </a:pPr>
            <a:r>
              <a:rPr lang="en-US" sz="2200" dirty="0">
                <a:solidFill>
                  <a:prstClr val="black"/>
                </a:solidFill>
                <a:latin typeface="Trebuchet MS" pitchFamily="34" charset="0"/>
              </a:rPr>
              <a:t>(1) 						</a:t>
            </a:r>
          </a:p>
        </p:txBody>
      </p:sp>
      <p:sp>
        <p:nvSpPr>
          <p:cNvPr id="13" name="TextBox 12"/>
          <p:cNvSpPr txBox="1"/>
          <p:nvPr/>
        </p:nvSpPr>
        <p:spPr>
          <a:xfrm>
            <a:off x="251520" y="1196752"/>
            <a:ext cx="331236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2" name="TextBox 1"/>
          <p:cNvSpPr txBox="1"/>
          <p:nvPr/>
        </p:nvSpPr>
        <p:spPr>
          <a:xfrm>
            <a:off x="6804248" y="5949280"/>
            <a:ext cx="1437928" cy="461665"/>
          </a:xfrm>
          <a:prstGeom prst="rect">
            <a:avLst/>
          </a:prstGeom>
          <a:noFill/>
        </p:spPr>
        <p:txBody>
          <a:bodyPr wrap="square" rtlCol="0">
            <a:spAutoFit/>
          </a:bodyPr>
          <a:lstStyle/>
          <a:p>
            <a:r>
              <a:rPr lang="id-ID" sz="2400" dirty="0">
                <a:solidFill>
                  <a:prstClr val="black"/>
                </a:solidFill>
              </a:rPr>
              <a:t>Kunci: B</a:t>
            </a:r>
          </a:p>
        </p:txBody>
      </p:sp>
    </p:spTree>
    <p:extLst>
      <p:ext uri="{BB962C8B-B14F-4D97-AF65-F5344CB8AC3E}">
        <p14:creationId xmlns:p14="http://schemas.microsoft.com/office/powerpoint/2010/main" val="249341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1260049"/>
            <a:ext cx="331236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pic>
        <p:nvPicPr>
          <p:cNvPr id="12" name="Picture 2"/>
          <p:cNvPicPr>
            <a:picLocks noChangeAspect="1" noChangeArrowheads="1"/>
          </p:cNvPicPr>
          <p:nvPr/>
        </p:nvPicPr>
        <p:blipFill>
          <a:blip r:embed="rId2" cstate="print"/>
          <a:srcRect/>
          <a:stretch>
            <a:fillRect/>
          </a:stretch>
        </p:blipFill>
        <p:spPr bwMode="auto">
          <a:xfrm>
            <a:off x="762001" y="2204864"/>
            <a:ext cx="6711784" cy="2232247"/>
          </a:xfrm>
          <a:prstGeom prst="rect">
            <a:avLst/>
          </a:prstGeom>
          <a:noFill/>
          <a:ln w="9525">
            <a:noFill/>
            <a:miter lim="800000"/>
            <a:headEnd/>
            <a:tailEnd/>
          </a:ln>
          <a:effectLst/>
        </p:spPr>
      </p:pic>
      <p:sp>
        <p:nvSpPr>
          <p:cNvPr id="14" name="Rectangle 13"/>
          <p:cNvSpPr/>
          <p:nvPr/>
        </p:nvSpPr>
        <p:spPr>
          <a:xfrm>
            <a:off x="609600" y="1743199"/>
            <a:ext cx="7130752" cy="430887"/>
          </a:xfrm>
          <a:prstGeom prst="rect">
            <a:avLst/>
          </a:prstGeom>
        </p:spPr>
        <p:txBody>
          <a:bodyPr wrap="square">
            <a:spAutoFit/>
          </a:bodyPr>
          <a:lstStyle/>
          <a:p>
            <a:r>
              <a:rPr lang="it-IT" sz="2100" dirty="0">
                <a:solidFill>
                  <a:prstClr val="black"/>
                </a:solidFill>
                <a:latin typeface="Trebuchet MS" pitchFamily="34" charset="0"/>
              </a:rPr>
              <a:t>Berikut ini adalah percobaan tentang korosi pada besi </a:t>
            </a:r>
            <a:endParaRPr lang="en-US" sz="2100" dirty="0">
              <a:solidFill>
                <a:prstClr val="black"/>
              </a:solidFill>
              <a:latin typeface="Trebuchet MS" pitchFamily="34" charset="0"/>
            </a:endParaRPr>
          </a:p>
        </p:txBody>
      </p:sp>
      <p:sp>
        <p:nvSpPr>
          <p:cNvPr id="15" name="Rectangle 14"/>
          <p:cNvSpPr/>
          <p:nvPr/>
        </p:nvSpPr>
        <p:spPr>
          <a:xfrm>
            <a:off x="762000" y="4365104"/>
            <a:ext cx="8130480" cy="2031325"/>
          </a:xfrm>
          <a:prstGeom prst="rect">
            <a:avLst/>
          </a:prstGeom>
        </p:spPr>
        <p:txBody>
          <a:bodyPr wrap="square">
            <a:spAutoFit/>
          </a:bodyPr>
          <a:lstStyle/>
          <a:p>
            <a:r>
              <a:rPr lang="en-US" sz="2100" dirty="0">
                <a:solidFill>
                  <a:prstClr val="black"/>
                </a:solidFill>
                <a:latin typeface="Trebuchet MS" pitchFamily="34" charset="0"/>
              </a:rPr>
              <a:t>Proses </a:t>
            </a:r>
            <a:r>
              <a:rPr lang="en-US" sz="2100" dirty="0" err="1">
                <a:solidFill>
                  <a:prstClr val="black"/>
                </a:solidFill>
                <a:latin typeface="Trebuchet MS" pitchFamily="34" charset="0"/>
              </a:rPr>
              <a:t>korosi</a:t>
            </a:r>
            <a:r>
              <a:rPr lang="en-US" sz="2100" dirty="0">
                <a:solidFill>
                  <a:prstClr val="black"/>
                </a:solidFill>
                <a:latin typeface="Trebuchet MS" pitchFamily="34" charset="0"/>
              </a:rPr>
              <a:t> yang paling </a:t>
            </a:r>
            <a:r>
              <a:rPr lang="en-US" sz="2100" dirty="0" err="1">
                <a:solidFill>
                  <a:prstClr val="black"/>
                </a:solidFill>
                <a:latin typeface="Trebuchet MS" pitchFamily="34" charset="0"/>
              </a:rPr>
              <a:t>lambat</a:t>
            </a:r>
            <a:r>
              <a:rPr lang="en-US" sz="2100" dirty="0">
                <a:solidFill>
                  <a:prstClr val="black"/>
                </a:solidFill>
                <a:latin typeface="Trebuchet MS" pitchFamily="34" charset="0"/>
              </a:rPr>
              <a:t> </a:t>
            </a:r>
            <a:r>
              <a:rPr lang="en-US" sz="2100" dirty="0" err="1">
                <a:solidFill>
                  <a:prstClr val="black"/>
                </a:solidFill>
                <a:latin typeface="Trebuchet MS" pitchFamily="34" charset="0"/>
              </a:rPr>
              <a:t>terjadi</a:t>
            </a:r>
            <a:r>
              <a:rPr lang="en-US" sz="2100" dirty="0">
                <a:solidFill>
                  <a:prstClr val="black"/>
                </a:solidFill>
                <a:latin typeface="Trebuchet MS" pitchFamily="34" charset="0"/>
              </a:rPr>
              <a:t> </a:t>
            </a:r>
            <a:r>
              <a:rPr lang="en-US" sz="2100" dirty="0" err="1">
                <a:solidFill>
                  <a:prstClr val="black"/>
                </a:solidFill>
                <a:latin typeface="Trebuchet MS" pitchFamily="34" charset="0"/>
              </a:rPr>
              <a:t>pada</a:t>
            </a:r>
            <a:r>
              <a:rPr lang="en-US" sz="2100" dirty="0">
                <a:solidFill>
                  <a:prstClr val="black"/>
                </a:solidFill>
                <a:latin typeface="Trebuchet MS" pitchFamily="34" charset="0"/>
              </a:rPr>
              <a:t> </a:t>
            </a:r>
            <a:r>
              <a:rPr lang="en-US" sz="2100" dirty="0" err="1">
                <a:solidFill>
                  <a:prstClr val="black"/>
                </a:solidFill>
                <a:latin typeface="Trebuchet MS" pitchFamily="34" charset="0"/>
              </a:rPr>
              <a:t>gambar</a:t>
            </a:r>
            <a:r>
              <a:rPr lang="en-US" sz="2100" dirty="0">
                <a:solidFill>
                  <a:prstClr val="black"/>
                </a:solidFill>
                <a:latin typeface="Trebuchet MS" pitchFamily="34" charset="0"/>
              </a:rPr>
              <a:t> </a:t>
            </a:r>
            <a:r>
              <a:rPr lang="en-US" sz="2100" dirty="0" err="1">
                <a:solidFill>
                  <a:prstClr val="black"/>
                </a:solidFill>
                <a:latin typeface="Trebuchet MS" pitchFamily="34" charset="0"/>
              </a:rPr>
              <a:t>nomor</a:t>
            </a:r>
            <a:r>
              <a:rPr lang="en-US" sz="2100" dirty="0">
                <a:solidFill>
                  <a:prstClr val="black"/>
                </a:solidFill>
                <a:latin typeface="Trebuchet MS" pitchFamily="34" charset="0"/>
              </a:rPr>
              <a:t>....</a:t>
            </a:r>
          </a:p>
          <a:p>
            <a:pPr marL="342900" indent="-342900">
              <a:buFontTx/>
              <a:buAutoNum type="alphaUcPeriod"/>
            </a:pPr>
            <a:r>
              <a:rPr lang="en-US" sz="2100" dirty="0">
                <a:solidFill>
                  <a:prstClr val="black"/>
                </a:solidFill>
                <a:latin typeface="Trebuchet MS" pitchFamily="34" charset="0"/>
              </a:rPr>
              <a:t>(5) </a:t>
            </a:r>
          </a:p>
          <a:p>
            <a:pPr marL="342900" indent="-342900">
              <a:buFontTx/>
              <a:buAutoNum type="alphaUcPeriod"/>
            </a:pPr>
            <a:r>
              <a:rPr lang="en-US" sz="2100" dirty="0">
                <a:solidFill>
                  <a:prstClr val="black"/>
                </a:solidFill>
                <a:latin typeface="Trebuchet MS" pitchFamily="34" charset="0"/>
              </a:rPr>
              <a:t>(4) </a:t>
            </a:r>
          </a:p>
          <a:p>
            <a:pPr marL="342900" indent="-342900">
              <a:buFontTx/>
              <a:buAutoNum type="alphaUcPeriod"/>
            </a:pPr>
            <a:r>
              <a:rPr lang="en-US" sz="2100" dirty="0">
                <a:solidFill>
                  <a:prstClr val="black"/>
                </a:solidFill>
                <a:latin typeface="Trebuchet MS" pitchFamily="34" charset="0"/>
              </a:rPr>
              <a:t>(3) </a:t>
            </a:r>
          </a:p>
          <a:p>
            <a:pPr marL="342900" indent="-342900">
              <a:buFontTx/>
              <a:buAutoNum type="alphaUcPeriod"/>
            </a:pPr>
            <a:r>
              <a:rPr lang="en-US" sz="2100" dirty="0">
                <a:solidFill>
                  <a:prstClr val="black"/>
                </a:solidFill>
                <a:latin typeface="Trebuchet MS" pitchFamily="34" charset="0"/>
              </a:rPr>
              <a:t>(2) </a:t>
            </a:r>
          </a:p>
          <a:p>
            <a:pPr marL="342900" indent="-342900">
              <a:buFontTx/>
              <a:buAutoNum type="alphaUcPeriod"/>
            </a:pPr>
            <a:r>
              <a:rPr lang="en-US" sz="2100" dirty="0">
                <a:solidFill>
                  <a:prstClr val="black"/>
                </a:solidFill>
                <a:latin typeface="Trebuchet MS" pitchFamily="34" charset="0"/>
              </a:rPr>
              <a:t>(1) 				</a:t>
            </a:r>
            <a:r>
              <a:rPr lang="id-ID" sz="2100" dirty="0">
                <a:solidFill>
                  <a:prstClr val="black"/>
                </a:solidFill>
                <a:latin typeface="Trebuchet MS" pitchFamily="34" charset="0"/>
              </a:rPr>
              <a:t>Kunci:</a:t>
            </a:r>
            <a:r>
              <a:rPr lang="en-US" sz="2100" dirty="0">
                <a:solidFill>
                  <a:prstClr val="black"/>
                </a:solidFill>
                <a:latin typeface="Trebuchet MS" pitchFamily="34" charset="0"/>
              </a:rPr>
              <a:t> B</a:t>
            </a:r>
          </a:p>
        </p:txBody>
      </p:sp>
      <p:sp>
        <p:nvSpPr>
          <p:cNvPr id="8"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Tree>
    <p:extLst>
      <p:ext uri="{BB962C8B-B14F-4D97-AF65-F5344CB8AC3E}">
        <p14:creationId xmlns:p14="http://schemas.microsoft.com/office/powerpoint/2010/main" val="2941613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
        <p:nvSpPr>
          <p:cNvPr id="13" name="TextBox 12"/>
          <p:cNvSpPr txBox="1"/>
          <p:nvPr/>
        </p:nvSpPr>
        <p:spPr>
          <a:xfrm>
            <a:off x="762000" y="1371600"/>
            <a:ext cx="28018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11" name="Rectangle 10"/>
          <p:cNvSpPr/>
          <p:nvPr/>
        </p:nvSpPr>
        <p:spPr>
          <a:xfrm>
            <a:off x="762000" y="1905000"/>
            <a:ext cx="7391400" cy="1938992"/>
          </a:xfrm>
          <a:prstGeom prst="rect">
            <a:avLst/>
          </a:prstGeom>
        </p:spPr>
        <p:txBody>
          <a:bodyPr wrap="square">
            <a:spAutoFit/>
          </a:bodyPr>
          <a:lstStyle/>
          <a:p>
            <a:pPr marL="0" lvl="1"/>
            <a:r>
              <a:rPr lang="en-US" sz="2400" dirty="0" err="1">
                <a:solidFill>
                  <a:srgbClr val="000000"/>
                </a:solidFill>
                <a:latin typeface="Trebuchet MS" pitchFamily="34" charset="0"/>
              </a:rPr>
              <a:t>Tanaman</a:t>
            </a:r>
            <a:r>
              <a:rPr lang="en-US" sz="2400" dirty="0">
                <a:solidFill>
                  <a:srgbClr val="000000"/>
                </a:solidFill>
                <a:latin typeface="Trebuchet MS" pitchFamily="34" charset="0"/>
              </a:rPr>
              <a:t> </a:t>
            </a:r>
            <a:r>
              <a:rPr lang="en-US" sz="2400" dirty="0" err="1">
                <a:solidFill>
                  <a:srgbClr val="000000"/>
                </a:solidFill>
                <a:latin typeface="Trebuchet MS" pitchFamily="34" charset="0"/>
              </a:rPr>
              <a:t>gedang</a:t>
            </a:r>
            <a:r>
              <a:rPr lang="en-US" sz="2400" dirty="0">
                <a:solidFill>
                  <a:srgbClr val="000000"/>
                </a:solidFill>
                <a:latin typeface="Trebuchet MS" pitchFamily="34" charset="0"/>
              </a:rPr>
              <a:t> </a:t>
            </a:r>
            <a:r>
              <a:rPr lang="en-US" sz="2400" dirty="0" err="1">
                <a:solidFill>
                  <a:srgbClr val="000000"/>
                </a:solidFill>
                <a:latin typeface="Trebuchet MS" pitchFamily="34" charset="0"/>
              </a:rPr>
              <a:t>berkembang</a:t>
            </a:r>
            <a:r>
              <a:rPr lang="en-US" sz="2400" dirty="0">
                <a:solidFill>
                  <a:srgbClr val="000000"/>
                </a:solidFill>
                <a:latin typeface="Trebuchet MS" pitchFamily="34" charset="0"/>
              </a:rPr>
              <a:t> </a:t>
            </a:r>
            <a:r>
              <a:rPr lang="en-US" sz="2400" dirty="0" err="1">
                <a:solidFill>
                  <a:srgbClr val="000000"/>
                </a:solidFill>
                <a:latin typeface="Trebuchet MS" pitchFamily="34" charset="0"/>
              </a:rPr>
              <a:t>biak</a:t>
            </a:r>
            <a:r>
              <a:rPr lang="en-US" sz="2400" dirty="0">
                <a:solidFill>
                  <a:srgbClr val="000000"/>
                </a:solidFill>
                <a:latin typeface="Trebuchet MS" pitchFamily="34" charset="0"/>
              </a:rPr>
              <a:t> </a:t>
            </a:r>
            <a:r>
              <a:rPr lang="en-US" sz="2400" dirty="0" err="1">
                <a:solidFill>
                  <a:srgbClr val="000000"/>
                </a:solidFill>
                <a:latin typeface="Trebuchet MS" pitchFamily="34" charset="0"/>
              </a:rPr>
              <a:t>dengan</a:t>
            </a:r>
            <a:r>
              <a:rPr lang="en-US" sz="2400" dirty="0">
                <a:solidFill>
                  <a:srgbClr val="000000"/>
                </a:solidFill>
                <a:latin typeface="Trebuchet MS" pitchFamily="34" charset="0"/>
              </a:rPr>
              <a:t> ....</a:t>
            </a:r>
          </a:p>
          <a:p>
            <a:pPr lvl="1"/>
            <a:r>
              <a:rPr lang="id-ID" sz="2400" dirty="0">
                <a:solidFill>
                  <a:srgbClr val="000000"/>
                </a:solidFill>
                <a:latin typeface="Trebuchet MS" pitchFamily="34" charset="0"/>
              </a:rPr>
              <a:t>A</a:t>
            </a:r>
            <a:r>
              <a:rPr lang="en-US" sz="2400" dirty="0">
                <a:solidFill>
                  <a:srgbClr val="000000"/>
                </a:solidFill>
                <a:latin typeface="Trebuchet MS" pitchFamily="34" charset="0"/>
              </a:rPr>
              <a:t>. </a:t>
            </a:r>
            <a:r>
              <a:rPr lang="en-US" sz="2400" dirty="0" err="1">
                <a:solidFill>
                  <a:srgbClr val="000000"/>
                </a:solidFill>
                <a:latin typeface="Trebuchet MS" pitchFamily="34" charset="0"/>
              </a:rPr>
              <a:t>umbi</a:t>
            </a:r>
            <a:r>
              <a:rPr lang="en-US" sz="2400" dirty="0">
                <a:solidFill>
                  <a:srgbClr val="000000"/>
                </a:solidFill>
                <a:latin typeface="Trebuchet MS" pitchFamily="34" charset="0"/>
              </a:rPr>
              <a:t> </a:t>
            </a:r>
            <a:r>
              <a:rPr lang="en-US" sz="2400" dirty="0" err="1">
                <a:solidFill>
                  <a:srgbClr val="000000"/>
                </a:solidFill>
                <a:latin typeface="Trebuchet MS" pitchFamily="34" charset="0"/>
              </a:rPr>
              <a:t>batang</a:t>
            </a:r>
            <a:endParaRPr lang="en-US" sz="2400" dirty="0">
              <a:solidFill>
                <a:srgbClr val="000000"/>
              </a:solidFill>
              <a:latin typeface="Trebuchet MS" pitchFamily="34" charset="0"/>
            </a:endParaRPr>
          </a:p>
          <a:p>
            <a:pPr lvl="1"/>
            <a:r>
              <a:rPr lang="id-ID" sz="2400" dirty="0">
                <a:solidFill>
                  <a:srgbClr val="000000"/>
                </a:solidFill>
                <a:latin typeface="Trebuchet MS" pitchFamily="34" charset="0"/>
              </a:rPr>
              <a:t>B</a:t>
            </a:r>
            <a:r>
              <a:rPr lang="en-US" sz="2400" dirty="0">
                <a:solidFill>
                  <a:srgbClr val="000000"/>
                </a:solidFill>
                <a:latin typeface="Trebuchet MS" pitchFamily="34" charset="0"/>
              </a:rPr>
              <a:t>. tunas</a:t>
            </a:r>
          </a:p>
          <a:p>
            <a:pPr lvl="1"/>
            <a:r>
              <a:rPr lang="id-ID" sz="2400" dirty="0">
                <a:solidFill>
                  <a:srgbClr val="000000"/>
                </a:solidFill>
                <a:latin typeface="Trebuchet MS" pitchFamily="34" charset="0"/>
              </a:rPr>
              <a:t>C</a:t>
            </a:r>
            <a:r>
              <a:rPr lang="en-US" sz="2400" dirty="0">
                <a:solidFill>
                  <a:srgbClr val="000000"/>
                </a:solidFill>
                <a:latin typeface="Trebuchet MS" pitchFamily="34" charset="0"/>
              </a:rPr>
              <a:t>. </a:t>
            </a:r>
            <a:r>
              <a:rPr lang="en-US" sz="2400" dirty="0" err="1">
                <a:solidFill>
                  <a:srgbClr val="000000"/>
                </a:solidFill>
                <a:latin typeface="Trebuchet MS" pitchFamily="34" charset="0"/>
              </a:rPr>
              <a:t>biji</a:t>
            </a:r>
            <a:endParaRPr lang="en-US" sz="2400" dirty="0">
              <a:solidFill>
                <a:srgbClr val="000000"/>
              </a:solidFill>
              <a:latin typeface="Trebuchet MS" pitchFamily="34" charset="0"/>
            </a:endParaRPr>
          </a:p>
          <a:p>
            <a:pPr lvl="1"/>
            <a:r>
              <a:rPr lang="id-ID" sz="2400" dirty="0">
                <a:solidFill>
                  <a:srgbClr val="000000"/>
                </a:solidFill>
                <a:latin typeface="Trebuchet MS" pitchFamily="34" charset="0"/>
              </a:rPr>
              <a:t>D</a:t>
            </a:r>
            <a:r>
              <a:rPr lang="en-US" sz="2400" dirty="0">
                <a:solidFill>
                  <a:srgbClr val="000000"/>
                </a:solidFill>
                <a:latin typeface="Trebuchet MS" pitchFamily="34" charset="0"/>
              </a:rPr>
              <a:t>. </a:t>
            </a:r>
            <a:r>
              <a:rPr lang="en-US" sz="2400" dirty="0" err="1">
                <a:solidFill>
                  <a:srgbClr val="000000"/>
                </a:solidFill>
                <a:latin typeface="Trebuchet MS" pitchFamily="34" charset="0"/>
              </a:rPr>
              <a:t>akar</a:t>
            </a:r>
            <a:r>
              <a:rPr lang="en-US" sz="2400" dirty="0">
                <a:solidFill>
                  <a:srgbClr val="000000"/>
                </a:solidFill>
                <a:latin typeface="Trebuchet MS" pitchFamily="34" charset="0"/>
              </a:rPr>
              <a:t> </a:t>
            </a:r>
            <a:r>
              <a:rPr lang="en-US" sz="2400" dirty="0" err="1">
                <a:solidFill>
                  <a:srgbClr val="000000"/>
                </a:solidFill>
                <a:latin typeface="Trebuchet MS" pitchFamily="34" charset="0"/>
              </a:rPr>
              <a:t>rimpang</a:t>
            </a:r>
            <a:endParaRPr lang="en-US" sz="2400" dirty="0">
              <a:solidFill>
                <a:srgbClr val="000000"/>
              </a:solidFill>
              <a:latin typeface="Trebuchet MS" pitchFamily="34" charset="0"/>
            </a:endParaRPr>
          </a:p>
        </p:txBody>
      </p:sp>
    </p:spTree>
    <p:extLst>
      <p:ext uri="{BB962C8B-B14F-4D97-AF65-F5344CB8AC3E}">
        <p14:creationId xmlns:p14="http://schemas.microsoft.com/office/powerpoint/2010/main" val="249341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57200" y="1260049"/>
            <a:ext cx="31066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
        <p:nvSpPr>
          <p:cNvPr id="7" name="Rectangle 6"/>
          <p:cNvSpPr/>
          <p:nvPr/>
        </p:nvSpPr>
        <p:spPr>
          <a:xfrm>
            <a:off x="457200" y="1905000"/>
            <a:ext cx="6400800" cy="1938992"/>
          </a:xfrm>
          <a:prstGeom prst="rect">
            <a:avLst/>
          </a:prstGeom>
        </p:spPr>
        <p:txBody>
          <a:bodyPr wrap="square">
            <a:spAutoFit/>
          </a:bodyPr>
          <a:lstStyle/>
          <a:p>
            <a:pPr marL="0" lvl="1"/>
            <a:r>
              <a:rPr lang="en-US" sz="2400" dirty="0" err="1">
                <a:solidFill>
                  <a:srgbClr val="000000"/>
                </a:solidFill>
                <a:latin typeface="Trebuchet MS" pitchFamily="34" charset="0"/>
                <a:cs typeface="Traditional Arabic" pitchFamily="18" charset="-78"/>
              </a:rPr>
              <a:t>Tanaman</a:t>
            </a:r>
            <a:r>
              <a:rPr lang="en-US" sz="2400" dirty="0">
                <a:solidFill>
                  <a:srgbClr val="000000"/>
                </a:solidFill>
                <a:latin typeface="Trebuchet MS" pitchFamily="34" charset="0"/>
                <a:cs typeface="Traditional Arabic" pitchFamily="18" charset="-78"/>
              </a:rPr>
              <a:t> </a:t>
            </a:r>
            <a:r>
              <a:rPr lang="id-ID" sz="2400" dirty="0">
                <a:solidFill>
                  <a:srgbClr val="000000"/>
                </a:solidFill>
                <a:latin typeface="Trebuchet MS" pitchFamily="34" charset="0"/>
                <a:cs typeface="Traditional Arabic" pitchFamily="18" charset="-78"/>
              </a:rPr>
              <a:t>pisang </a:t>
            </a:r>
            <a:r>
              <a:rPr lang="en-US" sz="2400" dirty="0" err="1">
                <a:solidFill>
                  <a:srgbClr val="000000"/>
                </a:solidFill>
                <a:latin typeface="Trebuchet MS" pitchFamily="34" charset="0"/>
                <a:cs typeface="Traditional Arabic" pitchFamily="18" charset="-78"/>
              </a:rPr>
              <a:t>berkembang</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biak</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dengan</a:t>
            </a:r>
            <a:r>
              <a:rPr lang="en-US" sz="2400" dirty="0">
                <a:solidFill>
                  <a:srgbClr val="000000"/>
                </a:solidFill>
                <a:latin typeface="Trebuchet MS" pitchFamily="34" charset="0"/>
                <a:cs typeface="Traditional Arabic" pitchFamily="18" charset="-78"/>
              </a:rPr>
              <a:t> ....</a:t>
            </a:r>
          </a:p>
          <a:p>
            <a:pPr lvl="1"/>
            <a:r>
              <a:rPr lang="id-ID" sz="2400" dirty="0">
                <a:solidFill>
                  <a:srgbClr val="000000"/>
                </a:solidFill>
                <a:latin typeface="Trebuchet MS" pitchFamily="34" charset="0"/>
                <a:cs typeface="Traditional Arabic" pitchFamily="18" charset="-78"/>
              </a:rPr>
              <a:t>A</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umbi</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batang</a:t>
            </a:r>
            <a:endParaRPr lang="en-US" sz="2400" dirty="0">
              <a:solidFill>
                <a:srgbClr val="000000"/>
              </a:solidFill>
              <a:latin typeface="Trebuchet MS" pitchFamily="34" charset="0"/>
              <a:cs typeface="Traditional Arabic" pitchFamily="18" charset="-78"/>
            </a:endParaRPr>
          </a:p>
          <a:p>
            <a:pPr lvl="1"/>
            <a:r>
              <a:rPr lang="id-ID" sz="2400" dirty="0">
                <a:solidFill>
                  <a:srgbClr val="000000"/>
                </a:solidFill>
                <a:latin typeface="Trebuchet MS" pitchFamily="34" charset="0"/>
                <a:cs typeface="Traditional Arabic" pitchFamily="18" charset="-78"/>
              </a:rPr>
              <a:t>B</a:t>
            </a:r>
            <a:r>
              <a:rPr lang="en-US" sz="2400" dirty="0">
                <a:solidFill>
                  <a:srgbClr val="000000"/>
                </a:solidFill>
                <a:latin typeface="Trebuchet MS" pitchFamily="34" charset="0"/>
                <a:cs typeface="Traditional Arabic" pitchFamily="18" charset="-78"/>
              </a:rPr>
              <a:t>. tunas</a:t>
            </a:r>
          </a:p>
          <a:p>
            <a:pPr lvl="1"/>
            <a:r>
              <a:rPr lang="id-ID" sz="2400" dirty="0">
                <a:solidFill>
                  <a:srgbClr val="000000"/>
                </a:solidFill>
                <a:latin typeface="Trebuchet MS" pitchFamily="34" charset="0"/>
                <a:cs typeface="Traditional Arabic" pitchFamily="18" charset="-78"/>
              </a:rPr>
              <a:t>C</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biji</a:t>
            </a:r>
            <a:endParaRPr lang="en-US" sz="2400" dirty="0">
              <a:solidFill>
                <a:srgbClr val="000000"/>
              </a:solidFill>
              <a:latin typeface="Trebuchet MS" pitchFamily="34" charset="0"/>
              <a:cs typeface="Traditional Arabic" pitchFamily="18" charset="-78"/>
            </a:endParaRPr>
          </a:p>
          <a:p>
            <a:pPr lvl="1"/>
            <a:r>
              <a:rPr lang="id-ID" sz="2400" dirty="0">
                <a:solidFill>
                  <a:srgbClr val="000000"/>
                </a:solidFill>
                <a:latin typeface="Trebuchet MS" pitchFamily="34" charset="0"/>
                <a:cs typeface="Traditional Arabic" pitchFamily="18" charset="-78"/>
              </a:rPr>
              <a:t>D</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akar</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rimpang</a:t>
            </a:r>
            <a:endParaRPr lang="en-US" sz="2400" dirty="0">
              <a:solidFill>
                <a:srgbClr val="000000"/>
              </a:solidFill>
              <a:latin typeface="Trebuchet MS" pitchFamily="34" charset="0"/>
              <a:cs typeface="Traditional Arabic" pitchFamily="18" charset="-78"/>
            </a:endParaRPr>
          </a:p>
        </p:txBody>
      </p:sp>
    </p:spTree>
    <p:extLst>
      <p:ext uri="{BB962C8B-B14F-4D97-AF65-F5344CB8AC3E}">
        <p14:creationId xmlns:p14="http://schemas.microsoft.com/office/powerpoint/2010/main" val="29416138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188640"/>
            <a:ext cx="6624736" cy="908720"/>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3. Pilihan jawaban tidak mengulang kata/frase yang bukan merupakan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satu kesatuan pengertian </a:t>
            </a:r>
          </a:p>
        </p:txBody>
      </p:sp>
      <p:sp>
        <p:nvSpPr>
          <p:cNvPr id="8" name="TextBox 7"/>
          <p:cNvSpPr txBox="1"/>
          <p:nvPr/>
        </p:nvSpPr>
        <p:spPr>
          <a:xfrm>
            <a:off x="336803" y="1455167"/>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9" name="TextBox 8"/>
          <p:cNvSpPr txBox="1"/>
          <p:nvPr/>
        </p:nvSpPr>
        <p:spPr>
          <a:xfrm>
            <a:off x="323528" y="1916832"/>
            <a:ext cx="8280920" cy="3785652"/>
          </a:xfrm>
          <a:prstGeom prst="rect">
            <a:avLst/>
          </a:prstGeom>
          <a:noFill/>
        </p:spPr>
        <p:txBody>
          <a:bodyPr wrap="square" rtlCol="0">
            <a:spAutoFit/>
          </a:bodyPr>
          <a:lstStyle/>
          <a:p>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mengendarai</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kecepatan</a:t>
            </a:r>
            <a:r>
              <a:rPr lang="en-US" sz="2400" dirty="0">
                <a:solidFill>
                  <a:prstClr val="black"/>
                </a:solidFill>
                <a:latin typeface="Trebuchet MS" pitchFamily="34" charset="0"/>
              </a:rPr>
              <a:t> 90 km/jam, </a:t>
            </a:r>
            <a:r>
              <a:rPr lang="en-US" sz="2400" dirty="0" err="1">
                <a:solidFill>
                  <a:prstClr val="black"/>
                </a:solidFill>
                <a:latin typeface="Trebuchet MS" pitchFamily="34" charset="0"/>
              </a:rPr>
              <a:t>tiba</a:t>
            </a:r>
            <a:r>
              <a:rPr lang="en-US" sz="2400" dirty="0">
                <a:solidFill>
                  <a:prstClr val="black"/>
                </a:solidFill>
                <a:latin typeface="Trebuchet MS" pitchFamily="34" charset="0"/>
              </a:rPr>
              <a:t>–</a:t>
            </a:r>
            <a:r>
              <a:rPr lang="en-US" sz="2400" dirty="0" err="1">
                <a:solidFill>
                  <a:prstClr val="black"/>
                </a:solidFill>
                <a:latin typeface="Trebuchet MS" pitchFamily="34" charset="0"/>
              </a:rPr>
              <a:t>tiba</a:t>
            </a:r>
            <a:r>
              <a:rPr lang="en-US" sz="2400" dirty="0">
                <a:solidFill>
                  <a:prstClr val="black"/>
                </a:solidFill>
                <a:latin typeface="Trebuchet MS" pitchFamily="34" charset="0"/>
              </a:rPr>
              <a:t> </a:t>
            </a:r>
            <a:r>
              <a:rPr lang="en-US" sz="2400" dirty="0" err="1">
                <a:solidFill>
                  <a:prstClr val="black"/>
                </a:solidFill>
                <a:latin typeface="Trebuchet MS" pitchFamily="34" charset="0"/>
              </a:rPr>
              <a:t>melihat</a:t>
            </a:r>
            <a:r>
              <a:rPr lang="en-US" sz="2400" dirty="0">
                <a:solidFill>
                  <a:prstClr val="black"/>
                </a:solidFill>
                <a:latin typeface="Trebuchet MS" pitchFamily="34" charset="0"/>
              </a:rPr>
              <a:t> </a:t>
            </a:r>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r>
              <a:rPr lang="en-US" sz="2400" dirty="0">
                <a:solidFill>
                  <a:prstClr val="black"/>
                </a:solidFill>
                <a:latin typeface="Trebuchet MS" pitchFamily="34" charset="0"/>
              </a:rPr>
              <a:t> </a:t>
            </a:r>
            <a:r>
              <a:rPr lang="en-US" sz="2400" dirty="0" err="1">
                <a:solidFill>
                  <a:prstClr val="black"/>
                </a:solidFill>
                <a:latin typeface="Trebuchet MS" pitchFamily="34" charset="0"/>
              </a:rPr>
              <a:t>kecil</a:t>
            </a:r>
            <a:r>
              <a:rPr lang="en-US" sz="2400" dirty="0">
                <a:solidFill>
                  <a:prstClr val="black"/>
                </a:solidFill>
                <a:latin typeface="Trebuchet MS" pitchFamily="34" charset="0"/>
              </a:rPr>
              <a:t> di </a:t>
            </a:r>
            <a:r>
              <a:rPr lang="en-US" sz="2400" dirty="0" err="1">
                <a:solidFill>
                  <a:prstClr val="black"/>
                </a:solidFill>
                <a:latin typeface="Trebuchet MS" pitchFamily="34" charset="0"/>
              </a:rPr>
              <a:t>tengah</a:t>
            </a:r>
            <a:r>
              <a:rPr lang="en-US" sz="2400" dirty="0">
                <a:solidFill>
                  <a:prstClr val="black"/>
                </a:solidFill>
                <a:latin typeface="Trebuchet MS" pitchFamily="34" charset="0"/>
              </a:rPr>
              <a:t> </a:t>
            </a:r>
            <a:r>
              <a:rPr lang="en-US" sz="2400" dirty="0" err="1">
                <a:solidFill>
                  <a:prstClr val="black"/>
                </a:solidFill>
                <a:latin typeface="Trebuchet MS" pitchFamily="34" charset="0"/>
              </a:rPr>
              <a:t>jalan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jarak</a:t>
            </a:r>
            <a:r>
              <a:rPr lang="en-US" sz="2400" dirty="0">
                <a:solidFill>
                  <a:prstClr val="black"/>
                </a:solidFill>
                <a:latin typeface="Trebuchet MS" pitchFamily="34" charset="0"/>
              </a:rPr>
              <a:t> 200 m, di </a:t>
            </a:r>
            <a:r>
              <a:rPr lang="en-US" sz="2400" dirty="0" err="1">
                <a:solidFill>
                  <a:prstClr val="black"/>
                </a:solidFill>
                <a:latin typeface="Trebuchet MS" pitchFamily="34" charset="0"/>
              </a:rPr>
              <a:t>depannya</a:t>
            </a:r>
            <a:r>
              <a:rPr lang="en-US" sz="2400" dirty="0">
                <a:solidFill>
                  <a:prstClr val="black"/>
                </a:solidFill>
                <a:latin typeface="Trebuchet MS" pitchFamily="34" charset="0"/>
              </a:rPr>
              <a:t>.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perlambatan</a:t>
            </a:r>
            <a:r>
              <a:rPr lang="en-US" sz="2400" dirty="0">
                <a:solidFill>
                  <a:prstClr val="black"/>
                </a:solidFill>
                <a:latin typeface="Trebuchet MS" pitchFamily="34" charset="0"/>
              </a:rPr>
              <a:t> 1,25 m/s</a:t>
            </a:r>
            <a:r>
              <a:rPr lang="en-US" sz="2400" baseline="30000" dirty="0">
                <a:solidFill>
                  <a:prstClr val="black"/>
                </a:solidFill>
                <a:latin typeface="Trebuchet MS" pitchFamily="34" charset="0"/>
              </a:rPr>
              <a:t>2</a:t>
            </a:r>
            <a:r>
              <a:rPr lang="en-US" sz="2400" dirty="0">
                <a:solidFill>
                  <a:prstClr val="black"/>
                </a:solidFill>
                <a:latin typeface="Trebuchet MS" pitchFamily="34" charset="0"/>
              </a:rPr>
              <a:t>,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terjadi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peristiwa</a:t>
            </a:r>
            <a:r>
              <a:rPr lang="en-US" sz="2400" dirty="0">
                <a:solidFill>
                  <a:prstClr val="black"/>
                </a:solidFill>
                <a:latin typeface="Trebuchet MS" pitchFamily="34" charset="0"/>
              </a:rPr>
              <a:t>....</a:t>
            </a: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tepat</a:t>
            </a:r>
            <a:r>
              <a:rPr lang="en-US" sz="2400" dirty="0">
                <a:solidFill>
                  <a:prstClr val="black"/>
                </a:solidFill>
                <a:latin typeface="Trebuchet MS" pitchFamily="34" charset="0"/>
              </a:rPr>
              <a:t> di</a:t>
            </a:r>
            <a:r>
              <a:rPr lang="id-ID" sz="2400" dirty="0">
                <a:solidFill>
                  <a:prstClr val="black"/>
                </a:solidFill>
                <a:latin typeface="Trebuchet MS" pitchFamily="34" charset="0"/>
              </a:rPr>
              <a:t> </a:t>
            </a:r>
            <a:r>
              <a:rPr lang="en-US" sz="2400" dirty="0" err="1">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langsung</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jauh</a:t>
            </a:r>
            <a:r>
              <a:rPr lang="en-US" sz="2400" dirty="0">
                <a:solidFill>
                  <a:prstClr val="black"/>
                </a:solidFill>
                <a:latin typeface="Trebuchet MS" pitchFamily="34" charset="0"/>
              </a:rPr>
              <a:t> di</a:t>
            </a:r>
            <a:r>
              <a:rPr lang="id-ID" sz="2400" dirty="0">
                <a:solidFill>
                  <a:prstClr val="black"/>
                </a:solidFill>
                <a:latin typeface="Trebuchet MS" pitchFamily="34" charset="0"/>
              </a:rPr>
              <a:t> 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sewaktu</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setelah</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endParaRPr lang="en-US" sz="2400" dirty="0">
              <a:solidFill>
                <a:prstClr val="black"/>
              </a:solidFill>
              <a:latin typeface="Trebuchet MS" pitchFamily="34" charset="0"/>
            </a:endParaRPr>
          </a:p>
        </p:txBody>
      </p:sp>
      <p:sp>
        <p:nvSpPr>
          <p:cNvPr id="2" name="TextBox 1"/>
          <p:cNvSpPr txBox="1"/>
          <p:nvPr/>
        </p:nvSpPr>
        <p:spPr>
          <a:xfrm>
            <a:off x="6804248" y="5862463"/>
            <a:ext cx="1512168" cy="461665"/>
          </a:xfrm>
          <a:prstGeom prst="rect">
            <a:avLst/>
          </a:prstGeom>
          <a:noFill/>
        </p:spPr>
        <p:txBody>
          <a:bodyPr wrap="square" rtlCol="0">
            <a:spAutoFit/>
          </a:bodyPr>
          <a:lstStyle/>
          <a:p>
            <a:r>
              <a:rPr lang="id-ID" sz="2400" dirty="0">
                <a:solidFill>
                  <a:prstClr val="black"/>
                </a:solidFill>
              </a:rPr>
              <a:t>Kunci: E</a:t>
            </a:r>
          </a:p>
        </p:txBody>
      </p:sp>
    </p:spTree>
    <p:extLst>
      <p:ext uri="{BB962C8B-B14F-4D97-AF65-F5344CB8AC3E}">
        <p14:creationId xmlns:p14="http://schemas.microsoft.com/office/powerpoint/2010/main" val="162119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455167"/>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Box 5"/>
          <p:cNvSpPr txBox="1"/>
          <p:nvPr/>
        </p:nvSpPr>
        <p:spPr>
          <a:xfrm>
            <a:off x="323528" y="1916832"/>
            <a:ext cx="8280920" cy="4154984"/>
          </a:xfrm>
          <a:prstGeom prst="rect">
            <a:avLst/>
          </a:prstGeom>
          <a:noFill/>
        </p:spPr>
        <p:txBody>
          <a:bodyPr wrap="square" rtlCol="0">
            <a:spAutoFit/>
          </a:bodyPr>
          <a:lstStyle/>
          <a:p>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mengendarai</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kecepatan</a:t>
            </a:r>
            <a:r>
              <a:rPr lang="en-US" sz="2400" dirty="0">
                <a:solidFill>
                  <a:prstClr val="black"/>
                </a:solidFill>
                <a:latin typeface="Trebuchet MS" pitchFamily="34" charset="0"/>
              </a:rPr>
              <a:t> 90 km/jam, </a:t>
            </a:r>
            <a:r>
              <a:rPr lang="en-US" sz="2400" dirty="0" err="1">
                <a:solidFill>
                  <a:prstClr val="black"/>
                </a:solidFill>
                <a:latin typeface="Trebuchet MS" pitchFamily="34" charset="0"/>
              </a:rPr>
              <a:t>tiba</a:t>
            </a:r>
            <a:r>
              <a:rPr lang="en-US" sz="2400" dirty="0">
                <a:solidFill>
                  <a:prstClr val="black"/>
                </a:solidFill>
                <a:latin typeface="Trebuchet MS" pitchFamily="34" charset="0"/>
              </a:rPr>
              <a:t>–</a:t>
            </a:r>
            <a:r>
              <a:rPr lang="en-US" sz="2400" dirty="0" err="1">
                <a:solidFill>
                  <a:prstClr val="black"/>
                </a:solidFill>
                <a:latin typeface="Trebuchet MS" pitchFamily="34" charset="0"/>
              </a:rPr>
              <a:t>tiba</a:t>
            </a:r>
            <a:r>
              <a:rPr lang="en-US" sz="2400" dirty="0">
                <a:solidFill>
                  <a:prstClr val="black"/>
                </a:solidFill>
                <a:latin typeface="Trebuchet MS" pitchFamily="34" charset="0"/>
              </a:rPr>
              <a:t> </a:t>
            </a:r>
            <a:r>
              <a:rPr lang="en-US" sz="2400" dirty="0" err="1">
                <a:solidFill>
                  <a:prstClr val="black"/>
                </a:solidFill>
                <a:latin typeface="Trebuchet MS" pitchFamily="34" charset="0"/>
              </a:rPr>
              <a:t>melihat</a:t>
            </a:r>
            <a:r>
              <a:rPr lang="en-US" sz="2400" dirty="0">
                <a:solidFill>
                  <a:prstClr val="black"/>
                </a:solidFill>
                <a:latin typeface="Trebuchet MS" pitchFamily="34" charset="0"/>
              </a:rPr>
              <a:t> </a:t>
            </a:r>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r>
              <a:rPr lang="en-US" sz="2400" dirty="0">
                <a:solidFill>
                  <a:prstClr val="black"/>
                </a:solidFill>
                <a:latin typeface="Trebuchet MS" pitchFamily="34" charset="0"/>
              </a:rPr>
              <a:t> </a:t>
            </a:r>
            <a:r>
              <a:rPr lang="en-US" sz="2400" dirty="0" err="1">
                <a:solidFill>
                  <a:prstClr val="black"/>
                </a:solidFill>
                <a:latin typeface="Trebuchet MS" pitchFamily="34" charset="0"/>
              </a:rPr>
              <a:t>kecil</a:t>
            </a:r>
            <a:r>
              <a:rPr lang="en-US" sz="2400" dirty="0">
                <a:solidFill>
                  <a:prstClr val="black"/>
                </a:solidFill>
                <a:latin typeface="Trebuchet MS" pitchFamily="34" charset="0"/>
              </a:rPr>
              <a:t> di </a:t>
            </a:r>
            <a:r>
              <a:rPr lang="en-US" sz="2400" dirty="0" err="1">
                <a:solidFill>
                  <a:prstClr val="black"/>
                </a:solidFill>
                <a:latin typeface="Trebuchet MS" pitchFamily="34" charset="0"/>
              </a:rPr>
              <a:t>tengah</a:t>
            </a:r>
            <a:r>
              <a:rPr lang="en-US" sz="2400" dirty="0">
                <a:solidFill>
                  <a:prstClr val="black"/>
                </a:solidFill>
                <a:latin typeface="Trebuchet MS" pitchFamily="34" charset="0"/>
              </a:rPr>
              <a:t> </a:t>
            </a:r>
            <a:r>
              <a:rPr lang="en-US" sz="2400" dirty="0" err="1">
                <a:solidFill>
                  <a:prstClr val="black"/>
                </a:solidFill>
                <a:latin typeface="Trebuchet MS" pitchFamily="34" charset="0"/>
              </a:rPr>
              <a:t>jalan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jarak</a:t>
            </a:r>
            <a:r>
              <a:rPr lang="en-US" sz="2400" dirty="0">
                <a:solidFill>
                  <a:prstClr val="black"/>
                </a:solidFill>
                <a:latin typeface="Trebuchet MS" pitchFamily="34" charset="0"/>
              </a:rPr>
              <a:t> 200 m, di </a:t>
            </a:r>
            <a:r>
              <a:rPr lang="en-US" sz="2400" dirty="0" err="1">
                <a:solidFill>
                  <a:prstClr val="black"/>
                </a:solidFill>
                <a:latin typeface="Trebuchet MS" pitchFamily="34" charset="0"/>
              </a:rPr>
              <a:t>depannya</a:t>
            </a:r>
            <a:r>
              <a:rPr lang="en-US" sz="2400" dirty="0">
                <a:solidFill>
                  <a:prstClr val="black"/>
                </a:solidFill>
                <a:latin typeface="Trebuchet MS" pitchFamily="34" charset="0"/>
              </a:rPr>
              <a:t>.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perlambatan</a:t>
            </a:r>
            <a:r>
              <a:rPr lang="en-US" sz="2400" dirty="0">
                <a:solidFill>
                  <a:prstClr val="black"/>
                </a:solidFill>
                <a:latin typeface="Trebuchet MS" pitchFamily="34" charset="0"/>
              </a:rPr>
              <a:t> 1,25 m/s</a:t>
            </a:r>
            <a:r>
              <a:rPr lang="en-US" sz="2400" baseline="30000" dirty="0">
                <a:solidFill>
                  <a:prstClr val="black"/>
                </a:solidFill>
                <a:latin typeface="Trebuchet MS" pitchFamily="34" charset="0"/>
              </a:rPr>
              <a:t>2</a:t>
            </a:r>
            <a:r>
              <a:rPr lang="en-US" sz="2400" dirty="0">
                <a:solidFill>
                  <a:prstClr val="black"/>
                </a:solidFill>
                <a:latin typeface="Trebuchet MS" pitchFamily="34" charset="0"/>
              </a:rPr>
              <a:t>,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a:t>
            </a:r>
          </a:p>
          <a:p>
            <a:pPr marL="914400" lvl="1" indent="-457200">
              <a:buFont typeface="+mj-lt"/>
              <a:buAutoNum type="alphaUcPeriod"/>
            </a:pPr>
            <a:r>
              <a:rPr lang="en-US" sz="2400" dirty="0" err="1">
                <a:solidFill>
                  <a:prstClr val="black"/>
                </a:solidFill>
                <a:latin typeface="Trebuchet MS" pitchFamily="34" charset="0"/>
              </a:rPr>
              <a:t>tepat</a:t>
            </a:r>
            <a:r>
              <a:rPr lang="en-US" sz="2400" dirty="0">
                <a:solidFill>
                  <a:prstClr val="black"/>
                </a:solidFill>
                <a:latin typeface="Trebuchet MS" pitchFamily="34" charset="0"/>
              </a:rPr>
              <a:t> di </a:t>
            </a:r>
            <a:r>
              <a:rPr lang="en-US" sz="2400" dirty="0" err="1">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saat</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jauh</a:t>
            </a:r>
            <a:r>
              <a:rPr lang="en-US" sz="2400" dirty="0">
                <a:solidFill>
                  <a:prstClr val="black"/>
                </a:solidFill>
                <a:latin typeface="Trebuchet MS" pitchFamily="34" charset="0"/>
              </a:rPr>
              <a:t> di </a:t>
            </a:r>
            <a:r>
              <a:rPr lang="id-ID" sz="2400" dirty="0">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saat</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setelah</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endParaRPr lang="en-US" sz="2400" dirty="0">
              <a:solidFill>
                <a:prstClr val="black"/>
              </a:solidFill>
              <a:latin typeface="Trebuchet MS" pitchFamily="34" charset="0"/>
            </a:endParaRPr>
          </a:p>
          <a:p>
            <a:r>
              <a:rPr lang="en-US" sz="2400" dirty="0" err="1">
                <a:solidFill>
                  <a:prstClr val="black"/>
                </a:solidFill>
                <a:latin typeface="Trebuchet MS" pitchFamily="34" charset="0"/>
              </a:rPr>
              <a:t>Kunci</a:t>
            </a:r>
            <a:r>
              <a:rPr lang="en-US" sz="2400" dirty="0">
                <a:solidFill>
                  <a:prstClr val="black"/>
                </a:solidFill>
                <a:latin typeface="Trebuchet MS" pitchFamily="34" charset="0"/>
              </a:rPr>
              <a:t>:  E</a:t>
            </a:r>
          </a:p>
        </p:txBody>
      </p:sp>
      <p:sp>
        <p:nvSpPr>
          <p:cNvPr id="8" name="WordArt 17"/>
          <p:cNvSpPr>
            <a:spLocks noChangeArrowheads="1" noChangeShapeType="1" noTextEdit="1"/>
          </p:cNvSpPr>
          <p:nvPr/>
        </p:nvSpPr>
        <p:spPr bwMode="auto">
          <a:xfrm>
            <a:off x="1403648" y="188640"/>
            <a:ext cx="6624736" cy="908720"/>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3. Pilihan jawaban tidak mengulang kata/frase yang bukan merupakan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satu kesatuan pengertian </a:t>
            </a:r>
          </a:p>
        </p:txBody>
      </p:sp>
    </p:spTree>
    <p:extLst>
      <p:ext uri="{BB962C8B-B14F-4D97-AF65-F5344CB8AC3E}">
        <p14:creationId xmlns:p14="http://schemas.microsoft.com/office/powerpoint/2010/main" val="25956146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4ED47-378C-0283-9296-43248A4B96D4}"/>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CFF88F45-BCA8-9592-1767-681180787121}"/>
              </a:ext>
            </a:extLst>
          </p:cNvPr>
          <p:cNvGraphicFramePr>
            <a:graphicFrameLocks noGrp="1"/>
          </p:cNvGraphicFramePr>
          <p:nvPr>
            <p:ph idx="1"/>
          </p:nvPr>
        </p:nvGraphicFramePr>
        <p:xfrm>
          <a:off x="457200" y="1600200"/>
          <a:ext cx="5725160" cy="4318510"/>
        </p:xfrm>
        <a:graphic>
          <a:graphicData uri="http://schemas.openxmlformats.org/drawingml/2006/table">
            <a:tbl>
              <a:tblPr firstRow="1" firstCol="1" bandRow="1">
                <a:tableStyleId>{5C22544A-7EE6-4342-B048-85BDC9FD1C3A}</a:tableStyleId>
              </a:tblPr>
              <a:tblGrid>
                <a:gridCol w="320040">
                  <a:extLst>
                    <a:ext uri="{9D8B030D-6E8A-4147-A177-3AD203B41FA5}">
                      <a16:colId xmlns:a16="http://schemas.microsoft.com/office/drawing/2014/main" val="3188395373"/>
                    </a:ext>
                  </a:extLst>
                </a:gridCol>
                <a:gridCol w="233045">
                  <a:extLst>
                    <a:ext uri="{9D8B030D-6E8A-4147-A177-3AD203B41FA5}">
                      <a16:colId xmlns:a16="http://schemas.microsoft.com/office/drawing/2014/main" val="3050906898"/>
                    </a:ext>
                  </a:extLst>
                </a:gridCol>
                <a:gridCol w="4491355">
                  <a:extLst>
                    <a:ext uri="{9D8B030D-6E8A-4147-A177-3AD203B41FA5}">
                      <a16:colId xmlns:a16="http://schemas.microsoft.com/office/drawing/2014/main" val="427476160"/>
                    </a:ext>
                  </a:extLst>
                </a:gridCol>
                <a:gridCol w="356235">
                  <a:extLst>
                    <a:ext uri="{9D8B030D-6E8A-4147-A177-3AD203B41FA5}">
                      <a16:colId xmlns:a16="http://schemas.microsoft.com/office/drawing/2014/main" val="1372852623"/>
                    </a:ext>
                  </a:extLst>
                </a:gridCol>
                <a:gridCol w="324485">
                  <a:extLst>
                    <a:ext uri="{9D8B030D-6E8A-4147-A177-3AD203B41FA5}">
                      <a16:colId xmlns:a16="http://schemas.microsoft.com/office/drawing/2014/main" val="3552653876"/>
                    </a:ext>
                  </a:extLst>
                </a:gridCol>
              </a:tblGrid>
              <a:tr h="0">
                <a:tc>
                  <a:txBody>
                    <a:bodyPr/>
                    <a:lstStyle/>
                    <a:p>
                      <a:pPr algn="ctr">
                        <a:lnSpc>
                          <a:spcPct val="107000"/>
                        </a:lnSpc>
                        <a:spcAft>
                          <a:spcPts val="800"/>
                        </a:spcAft>
                      </a:pPr>
                      <a:r>
                        <a:rPr lang="en-ID" sz="1100">
                          <a:effectLst/>
                        </a:rPr>
                        <a:t>NO</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KAIDAH PENULISAN SOAL</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Y</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T</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2357262"/>
                  </a:ext>
                </a:extLst>
              </a:tr>
              <a:tr h="0">
                <a:tc>
                  <a:txBody>
                    <a:bodyPr/>
                    <a:lstStyle/>
                    <a:p>
                      <a:pPr algn="l">
                        <a:lnSpc>
                          <a:spcPct val="107000"/>
                        </a:lnSpc>
                        <a:spcAft>
                          <a:spcPts val="800"/>
                        </a:spcAft>
                      </a:pPr>
                      <a:r>
                        <a:rPr lang="en-ID" sz="1100">
                          <a:effectLst/>
                        </a:rPr>
                        <a:t>1</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a:effectLst>
                            <a:outerShdw blurRad="69850" dist="43180" dir="5400000" sx="0" sy="0">
                              <a:srgbClr val="000000">
                                <a:alpha val="65000"/>
                              </a:srgbClr>
                            </a:outerShdw>
                          </a:effectLst>
                        </a:rPr>
                        <a:t>Soal harus sesuai dengan indikator</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811714"/>
                  </a:ext>
                </a:extLst>
              </a:tr>
              <a:tr h="0">
                <a:tc>
                  <a:txBody>
                    <a:bodyPr/>
                    <a:lstStyle/>
                    <a:p>
                      <a:pPr algn="l">
                        <a:lnSpc>
                          <a:spcPct val="107000"/>
                        </a:lnSpc>
                        <a:spcAft>
                          <a:spcPts val="800"/>
                        </a:spcAft>
                      </a:pPr>
                      <a:r>
                        <a:rPr lang="en-ID" sz="1100">
                          <a:effectLst/>
                        </a:rPr>
                        <a:t>2</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Pilihan jawaban harus homogen dan logis</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896203"/>
                  </a:ext>
                </a:extLst>
              </a:tr>
              <a:tr h="0">
                <a:tc>
                  <a:txBody>
                    <a:bodyPr/>
                    <a:lstStyle/>
                    <a:p>
                      <a:pPr algn="l">
                        <a:lnSpc>
                          <a:spcPct val="107000"/>
                        </a:lnSpc>
                        <a:spcAft>
                          <a:spcPts val="800"/>
                        </a:spcAft>
                      </a:pPr>
                      <a:r>
                        <a:rPr lang="en-ID" sz="1100">
                          <a:effectLst/>
                        </a:rPr>
                        <a:t>3</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Setiap soal harus mempunyai satu jawaban yang benaratau yang paling benar</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1373843"/>
                  </a:ext>
                </a:extLst>
              </a:tr>
              <a:tr h="0">
                <a:tc>
                  <a:txBody>
                    <a:bodyPr/>
                    <a:lstStyle/>
                    <a:p>
                      <a:pPr algn="l">
                        <a:lnSpc>
                          <a:spcPct val="107000"/>
                        </a:lnSpc>
                        <a:spcAft>
                          <a:spcPts val="800"/>
                        </a:spcAft>
                      </a:pPr>
                      <a:r>
                        <a:rPr lang="en-ID" sz="1100">
                          <a:effectLst/>
                        </a:rPr>
                        <a:t>4</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Pokok soal harus dirumuskan secara singkat, jelas, dan  tegas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9491035"/>
                  </a:ext>
                </a:extLst>
              </a:tr>
              <a:tr h="0">
                <a:tc>
                  <a:txBody>
                    <a:bodyPr/>
                    <a:lstStyle/>
                    <a:p>
                      <a:pPr algn="l">
                        <a:lnSpc>
                          <a:spcPct val="107000"/>
                        </a:lnSpc>
                        <a:spcAft>
                          <a:spcPts val="800"/>
                        </a:spcAft>
                      </a:pPr>
                      <a:r>
                        <a:rPr lang="en-ID" sz="1100">
                          <a:effectLst/>
                        </a:rPr>
                        <a:t>5</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Rumusan pokok soal dan pilihan jawaban harus     merupakan pernyataan yang diperlukan saja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0798984"/>
                  </a:ext>
                </a:extLst>
              </a:tr>
              <a:tr h="0">
                <a:tc>
                  <a:txBody>
                    <a:bodyPr/>
                    <a:lstStyle/>
                    <a:p>
                      <a:pPr algn="l">
                        <a:lnSpc>
                          <a:spcPct val="107000"/>
                        </a:lnSpc>
                        <a:spcAft>
                          <a:spcPts val="800"/>
                        </a:spcAft>
                      </a:pPr>
                      <a:r>
                        <a:rPr lang="en-ID" sz="1100">
                          <a:effectLst/>
                        </a:rPr>
                        <a:t>6</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Pokok soal jangan memberi petunjuk ke arah jawaban   yang benar</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8506975"/>
                  </a:ext>
                </a:extLst>
              </a:tr>
              <a:tr h="0">
                <a:tc>
                  <a:txBody>
                    <a:bodyPr/>
                    <a:lstStyle/>
                    <a:p>
                      <a:pPr algn="l">
                        <a:lnSpc>
                          <a:spcPct val="107000"/>
                        </a:lnSpc>
                        <a:spcAft>
                          <a:spcPts val="800"/>
                        </a:spcAft>
                      </a:pPr>
                      <a:r>
                        <a:rPr lang="en-ID" sz="1100">
                          <a:effectLst/>
                        </a:rPr>
                        <a:t>7</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en-ID" sz="1100">
                          <a:effectLst>
                            <a:outerShdw blurRad="69850" dist="43180" dir="5400000" sx="0" sy="0">
                              <a:srgbClr val="000000">
                                <a:alpha val="65000"/>
                              </a:srgbClr>
                            </a:outerShdw>
                          </a:effectLst>
                        </a:rPr>
                        <a:t>Pokok soal jangan memberi petunjuk ke arah jawaban   yang benar</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8903244"/>
                  </a:ext>
                </a:extLst>
              </a:tr>
              <a:tr h="0">
                <a:tc>
                  <a:txBody>
                    <a:bodyPr/>
                    <a:lstStyle/>
                    <a:p>
                      <a:pPr algn="l">
                        <a:lnSpc>
                          <a:spcPct val="107000"/>
                        </a:lnSpc>
                        <a:spcAft>
                          <a:spcPts val="800"/>
                        </a:spcAft>
                      </a:pPr>
                      <a:r>
                        <a:rPr lang="en-ID" sz="1100">
                          <a:effectLst/>
                        </a:rPr>
                        <a:t>8</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en-ID" sz="1100">
                          <a:effectLst>
                            <a:outerShdw blurRad="69850" dist="43180" dir="5400000" sx="0" sy="0">
                              <a:srgbClr val="000000">
                                <a:alpha val="65000"/>
                              </a:srgbClr>
                            </a:outerShdw>
                          </a:effectLst>
                        </a:rPr>
                        <a:t>Pokok soal tidak mengandung  pernyataan yang bersifat  negatif ganda.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8763667"/>
                  </a:ext>
                </a:extLst>
              </a:tr>
              <a:tr h="0">
                <a:tc>
                  <a:txBody>
                    <a:bodyPr/>
                    <a:lstStyle/>
                    <a:p>
                      <a:pPr algn="l">
                        <a:lnSpc>
                          <a:spcPct val="107000"/>
                        </a:lnSpc>
                        <a:spcAft>
                          <a:spcPts val="800"/>
                        </a:spcAft>
                      </a:pPr>
                      <a:r>
                        <a:rPr lang="en-ID" sz="1100">
                          <a:effectLst/>
                        </a:rPr>
                        <a:t>9</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fi-FI" sz="1200">
                          <a:effectLst>
                            <a:outerShdw blurRad="69850" dist="43180" dir="5400000" sx="0" sy="0">
                              <a:srgbClr val="000000">
                                <a:alpha val="65000"/>
                              </a:srgbClr>
                            </a:outerShdw>
                          </a:effectLst>
                        </a:rPr>
                        <a:t>Panjang rumusan pilihan jawaban harus relatif sama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815394"/>
                  </a:ext>
                </a:extLst>
              </a:tr>
              <a:tr h="0">
                <a:tc>
                  <a:txBody>
                    <a:bodyPr/>
                    <a:lstStyle/>
                    <a:p>
                      <a:pPr algn="l">
                        <a:lnSpc>
                          <a:spcPct val="107000"/>
                        </a:lnSpc>
                        <a:spcAft>
                          <a:spcPts val="800"/>
                        </a:spcAft>
                      </a:pPr>
                      <a:r>
                        <a:rPr lang="en-ID" sz="1100">
                          <a:effectLst/>
                        </a:rPr>
                        <a:t>10</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tidak mengandung pernyataan yang berbunyi “semua</a:t>
                      </a:r>
                      <a:endParaRPr lang="en-ID" sz="1100">
                        <a:effectLst/>
                      </a:endParaRPr>
                    </a:p>
                    <a:p>
                      <a:pPr algn="l"/>
                      <a:r>
                        <a:rPr lang="fi-FI" sz="1100">
                          <a:effectLst>
                            <a:outerShdw blurRad="69850" dist="43180" dir="5400000" sx="0" sy="0">
                              <a:srgbClr val="000000">
                                <a:alpha val="65000"/>
                              </a:srgbClr>
                            </a:outerShdw>
                          </a:effectLst>
                        </a:rPr>
                        <a:t>pilihan jawaban di atas salah” atau “semua pilihan jawaban di atas benar”</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3823864"/>
                  </a:ext>
                </a:extLst>
              </a:tr>
              <a:tr h="0">
                <a:tc>
                  <a:txBody>
                    <a:bodyPr/>
                    <a:lstStyle/>
                    <a:p>
                      <a:pPr algn="l">
                        <a:lnSpc>
                          <a:spcPct val="107000"/>
                        </a:lnSpc>
                        <a:spcAft>
                          <a:spcPts val="800"/>
                        </a:spcAft>
                      </a:pPr>
                      <a:r>
                        <a:rPr lang="en-ID" sz="1100">
                          <a:effectLst/>
                        </a:rPr>
                        <a:t>11</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yang berbentuk angka/waktu harus disusun berdasarkan urutan besar-kecilnya nilai angka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2899673"/>
                  </a:ext>
                </a:extLst>
              </a:tr>
              <a:tr h="0">
                <a:tc>
                  <a:txBody>
                    <a:bodyPr/>
                    <a:lstStyle/>
                    <a:p>
                      <a:pPr algn="l">
                        <a:lnSpc>
                          <a:spcPct val="107000"/>
                        </a:lnSpc>
                        <a:spcAft>
                          <a:spcPts val="800"/>
                        </a:spcAft>
                      </a:pPr>
                      <a:r>
                        <a:rPr lang="en-ID" sz="1100">
                          <a:effectLst/>
                        </a:rPr>
                        <a:t>12</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Gambar, grafik, tabel, diagram dll. yang terdapat pada soal harus</a:t>
                      </a:r>
                      <a:endParaRPr lang="en-ID" sz="1100">
                        <a:effectLst/>
                      </a:endParaRPr>
                    </a:p>
                    <a:p>
                      <a:pPr algn="l"/>
                      <a:r>
                        <a:rPr lang="fi-FI" sz="1100">
                          <a:effectLst>
                            <a:outerShdw blurRad="69850" dist="43180" dir="5400000" sx="0" sy="0">
                              <a:srgbClr val="000000">
                                <a:alpha val="65000"/>
                              </a:srgbClr>
                            </a:outerShdw>
                          </a:effectLst>
                        </a:rPr>
                        <a:t> jelas &amp; berfungsi</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7364607"/>
                  </a:ext>
                </a:extLst>
              </a:tr>
              <a:tr h="0">
                <a:tc>
                  <a:txBody>
                    <a:bodyPr/>
                    <a:lstStyle/>
                    <a:p>
                      <a:pPr algn="l">
                        <a:lnSpc>
                          <a:spcPct val="107000"/>
                        </a:lnSpc>
                        <a:spcAft>
                          <a:spcPts val="800"/>
                        </a:spcAft>
                      </a:pPr>
                      <a:r>
                        <a:rPr lang="en-ID" sz="1100">
                          <a:effectLst/>
                        </a:rPr>
                        <a:t>13</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fi-FI" sz="1200">
                          <a:effectLst>
                            <a:outerShdw blurRad="69850" dist="43180" dir="5400000" sx="0" sy="0">
                              <a:srgbClr val="000000">
                                <a:alpha val="65000"/>
                              </a:srgbClr>
                            </a:outerShdw>
                          </a:effectLst>
                        </a:rPr>
                        <a:t>Butir materi soal tidak tergantung pada jawaban soal  sebelumnya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8486035"/>
                  </a:ext>
                </a:extLst>
              </a:tr>
              <a:tr h="0">
                <a:tc>
                  <a:txBody>
                    <a:bodyPr/>
                    <a:lstStyle/>
                    <a:p>
                      <a:pPr algn="l">
                        <a:lnSpc>
                          <a:spcPct val="107000"/>
                        </a:lnSpc>
                        <a:spcAft>
                          <a:spcPts val="800"/>
                        </a:spcAft>
                      </a:pPr>
                      <a:r>
                        <a:rPr lang="en-ID" sz="1100">
                          <a:effectLst/>
                        </a:rPr>
                        <a:t>14</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Rumusan butir soal harus menggunakan bahasa yang sesuai dengan</a:t>
                      </a:r>
                      <a:endParaRPr lang="en-ID" sz="1100">
                        <a:effectLst/>
                      </a:endParaRPr>
                    </a:p>
                    <a:p>
                      <a:pPr algn="l"/>
                      <a:r>
                        <a:rPr lang="fi-FI" sz="1100">
                          <a:effectLst>
                            <a:outerShdw blurRad="69850" dist="43180" dir="5400000" sx="0" sy="0">
                              <a:srgbClr val="000000">
                                <a:alpha val="65000"/>
                              </a:srgbClr>
                            </a:outerShdw>
                          </a:effectLst>
                        </a:rPr>
                        <a:t> kaidah Bahasa Indonesia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7388045"/>
                  </a:ext>
                </a:extLst>
              </a:tr>
              <a:tr h="0">
                <a:tc>
                  <a:txBody>
                    <a:bodyPr/>
                    <a:lstStyle/>
                    <a:p>
                      <a:pPr algn="l">
                        <a:lnSpc>
                          <a:spcPct val="107000"/>
                        </a:lnSpc>
                        <a:spcAft>
                          <a:spcPts val="800"/>
                        </a:spcAft>
                      </a:pPr>
                      <a:r>
                        <a:rPr lang="en-ID" sz="1100">
                          <a:effectLst/>
                        </a:rPr>
                        <a:t>15</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Soal tidak menggunakan bahasa yang berlaku setempat</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219839"/>
                  </a:ext>
                </a:extLst>
              </a:tr>
              <a:tr h="0">
                <a:tc>
                  <a:txBody>
                    <a:bodyPr/>
                    <a:lstStyle/>
                    <a:p>
                      <a:pPr algn="l">
                        <a:lnSpc>
                          <a:spcPct val="107000"/>
                        </a:lnSpc>
                        <a:spcAft>
                          <a:spcPts val="800"/>
                        </a:spcAft>
                      </a:pPr>
                      <a:r>
                        <a:rPr lang="en-ID" sz="1100">
                          <a:effectLst/>
                        </a:rPr>
                        <a:t>16</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tidak mengulang kata/frase yang bukan merupakan</a:t>
                      </a:r>
                      <a:endParaRPr lang="en-ID" sz="1100">
                        <a:effectLst/>
                      </a:endParaRPr>
                    </a:p>
                    <a:p>
                      <a:pPr algn="l"/>
                      <a:r>
                        <a:rPr lang="fi-FI" sz="1100">
                          <a:effectLst>
                            <a:outerShdw blurRad="69850" dist="43180" dir="5400000" sx="0" sy="0">
                              <a:srgbClr val="000000">
                                <a:alpha val="65000"/>
                              </a:srgbClr>
                            </a:outerShdw>
                          </a:effectLst>
                        </a:rPr>
                        <a:t>satu kesatuan pengertian </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dirty="0">
                          <a:effectLst/>
                        </a:rPr>
                        <a:t> </a:t>
                      </a:r>
                      <a:endParaRPr lang="en-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1648395"/>
                  </a:ext>
                </a:extLst>
              </a:tr>
            </a:tbl>
          </a:graphicData>
        </a:graphic>
      </p:graphicFrame>
    </p:spTree>
    <p:extLst>
      <p:ext uri="{BB962C8B-B14F-4D97-AF65-F5344CB8AC3E}">
        <p14:creationId xmlns:p14="http://schemas.microsoft.com/office/powerpoint/2010/main" val="350094048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E9A20-839B-95CB-64F5-5A8F90668EA2}"/>
              </a:ext>
            </a:extLst>
          </p:cNvPr>
          <p:cNvSpPr>
            <a:spLocks noGrp="1"/>
          </p:cNvSpPr>
          <p:nvPr>
            <p:ph type="title"/>
          </p:nvPr>
        </p:nvSpPr>
        <p:spPr/>
        <p:txBody>
          <a:bodyPr/>
          <a:lstStyle/>
          <a:p>
            <a:r>
              <a:rPr lang="en-US"/>
              <a:t>PEDOMAN TELAAH</a:t>
            </a:r>
          </a:p>
        </p:txBody>
      </p:sp>
      <p:graphicFrame>
        <p:nvGraphicFramePr>
          <p:cNvPr id="4" name="Content Placeholder 3">
            <a:extLst>
              <a:ext uri="{FF2B5EF4-FFF2-40B4-BE49-F238E27FC236}">
                <a16:creationId xmlns:a16="http://schemas.microsoft.com/office/drawing/2014/main" id="{2C4068DC-9F3D-1BEE-5AF6-8DF41BF0F94B}"/>
              </a:ext>
            </a:extLst>
          </p:cNvPr>
          <p:cNvGraphicFramePr>
            <a:graphicFrameLocks noGrp="1"/>
          </p:cNvGraphicFramePr>
          <p:nvPr>
            <p:ph idx="1"/>
            <p:extLst>
              <p:ext uri="{D42A27DB-BD31-4B8C-83A1-F6EECF244321}">
                <p14:modId xmlns:p14="http://schemas.microsoft.com/office/powerpoint/2010/main" val="3562275853"/>
              </p:ext>
            </p:extLst>
          </p:nvPr>
        </p:nvGraphicFramePr>
        <p:xfrm>
          <a:off x="1709420" y="1653126"/>
          <a:ext cx="5780088" cy="4599434"/>
        </p:xfrm>
        <a:graphic>
          <a:graphicData uri="http://schemas.openxmlformats.org/drawingml/2006/table">
            <a:tbl>
              <a:tblPr firstRow="1" firstCol="1" bandRow="1">
                <a:tableStyleId>{5C22544A-7EE6-4342-B048-85BDC9FD1C3A}</a:tableStyleId>
              </a:tblPr>
              <a:tblGrid>
                <a:gridCol w="320040">
                  <a:extLst>
                    <a:ext uri="{9D8B030D-6E8A-4147-A177-3AD203B41FA5}">
                      <a16:colId xmlns:a16="http://schemas.microsoft.com/office/drawing/2014/main" val="3603066535"/>
                    </a:ext>
                  </a:extLst>
                </a:gridCol>
                <a:gridCol w="287973">
                  <a:extLst>
                    <a:ext uri="{9D8B030D-6E8A-4147-A177-3AD203B41FA5}">
                      <a16:colId xmlns:a16="http://schemas.microsoft.com/office/drawing/2014/main" val="3845686151"/>
                    </a:ext>
                  </a:extLst>
                </a:gridCol>
                <a:gridCol w="4491355">
                  <a:extLst>
                    <a:ext uri="{9D8B030D-6E8A-4147-A177-3AD203B41FA5}">
                      <a16:colId xmlns:a16="http://schemas.microsoft.com/office/drawing/2014/main" val="1293814470"/>
                    </a:ext>
                  </a:extLst>
                </a:gridCol>
                <a:gridCol w="356235">
                  <a:extLst>
                    <a:ext uri="{9D8B030D-6E8A-4147-A177-3AD203B41FA5}">
                      <a16:colId xmlns:a16="http://schemas.microsoft.com/office/drawing/2014/main" val="2003472345"/>
                    </a:ext>
                  </a:extLst>
                </a:gridCol>
                <a:gridCol w="324485">
                  <a:extLst>
                    <a:ext uri="{9D8B030D-6E8A-4147-A177-3AD203B41FA5}">
                      <a16:colId xmlns:a16="http://schemas.microsoft.com/office/drawing/2014/main" val="2268607259"/>
                    </a:ext>
                  </a:extLst>
                </a:gridCol>
              </a:tblGrid>
              <a:tr h="0">
                <a:tc>
                  <a:txBody>
                    <a:bodyPr/>
                    <a:lstStyle/>
                    <a:p>
                      <a:pPr algn="ctr">
                        <a:lnSpc>
                          <a:spcPct val="107000"/>
                        </a:lnSpc>
                        <a:spcAft>
                          <a:spcPts val="800"/>
                        </a:spcAft>
                      </a:pPr>
                      <a:r>
                        <a:rPr lang="en-ID" sz="1100">
                          <a:effectLst/>
                        </a:rPr>
                        <a:t>NO</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KAIDAH PENULISAN SOAL</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Y</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100">
                          <a:effectLst/>
                        </a:rPr>
                        <a:t>T</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6151876"/>
                  </a:ext>
                </a:extLst>
              </a:tr>
              <a:tr h="0">
                <a:tc>
                  <a:txBody>
                    <a:bodyPr/>
                    <a:lstStyle/>
                    <a:p>
                      <a:pPr algn="l">
                        <a:lnSpc>
                          <a:spcPct val="107000"/>
                        </a:lnSpc>
                        <a:spcAft>
                          <a:spcPts val="800"/>
                        </a:spcAft>
                      </a:pPr>
                      <a:r>
                        <a:rPr lang="en-ID" sz="1100">
                          <a:effectLst/>
                        </a:rPr>
                        <a:t>1</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a:effectLst>
                            <a:outerShdw blurRad="69850" dist="43180" dir="5400000" sx="0" sy="0">
                              <a:srgbClr val="000000">
                                <a:alpha val="65000"/>
                              </a:srgbClr>
                            </a:outerShdw>
                          </a:effectLst>
                        </a:rPr>
                        <a:t>Soal harus sesuai dengan indikator</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2936124"/>
                  </a:ext>
                </a:extLst>
              </a:tr>
              <a:tr h="0">
                <a:tc>
                  <a:txBody>
                    <a:bodyPr/>
                    <a:lstStyle/>
                    <a:p>
                      <a:pPr algn="l">
                        <a:lnSpc>
                          <a:spcPct val="107000"/>
                        </a:lnSpc>
                        <a:spcAft>
                          <a:spcPts val="800"/>
                        </a:spcAft>
                      </a:pPr>
                      <a:r>
                        <a:rPr lang="en-ID" sz="1100">
                          <a:effectLst/>
                        </a:rPr>
                        <a:t>2</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Pilihan jawaban harus homogen dan logis</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185480"/>
                  </a:ext>
                </a:extLst>
              </a:tr>
              <a:tr h="0">
                <a:tc>
                  <a:txBody>
                    <a:bodyPr/>
                    <a:lstStyle/>
                    <a:p>
                      <a:pPr algn="l">
                        <a:lnSpc>
                          <a:spcPct val="107000"/>
                        </a:lnSpc>
                        <a:spcAft>
                          <a:spcPts val="800"/>
                        </a:spcAft>
                      </a:pPr>
                      <a:r>
                        <a:rPr lang="en-ID" sz="1100">
                          <a:effectLst/>
                        </a:rPr>
                        <a:t>3</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M</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dirty="0" err="1">
                          <a:effectLst/>
                        </a:rPr>
                        <a:t>Setiap</a:t>
                      </a:r>
                      <a:r>
                        <a:rPr lang="en-ID" sz="1100" dirty="0">
                          <a:effectLst/>
                        </a:rPr>
                        <a:t> </a:t>
                      </a:r>
                      <a:r>
                        <a:rPr lang="en-ID" sz="1100" dirty="0" err="1">
                          <a:effectLst/>
                        </a:rPr>
                        <a:t>soal</a:t>
                      </a:r>
                      <a:r>
                        <a:rPr lang="en-ID" sz="1100" dirty="0">
                          <a:effectLst/>
                        </a:rPr>
                        <a:t> </a:t>
                      </a:r>
                      <a:r>
                        <a:rPr lang="en-ID" sz="1100" dirty="0" err="1">
                          <a:effectLst/>
                        </a:rPr>
                        <a:t>harus</a:t>
                      </a:r>
                      <a:r>
                        <a:rPr lang="en-ID" sz="1100" dirty="0">
                          <a:effectLst/>
                        </a:rPr>
                        <a:t> </a:t>
                      </a:r>
                      <a:r>
                        <a:rPr lang="en-ID" sz="1100" dirty="0" err="1">
                          <a:effectLst/>
                        </a:rPr>
                        <a:t>mempunyai</a:t>
                      </a:r>
                      <a:r>
                        <a:rPr lang="en-ID" sz="1100" dirty="0">
                          <a:effectLst/>
                        </a:rPr>
                        <a:t> </a:t>
                      </a:r>
                      <a:r>
                        <a:rPr lang="en-ID" sz="1100" dirty="0" err="1">
                          <a:effectLst/>
                        </a:rPr>
                        <a:t>satu</a:t>
                      </a:r>
                      <a:r>
                        <a:rPr lang="en-ID" sz="1100" dirty="0">
                          <a:effectLst/>
                        </a:rPr>
                        <a:t> </a:t>
                      </a:r>
                      <a:r>
                        <a:rPr lang="en-ID" sz="1100" dirty="0" err="1">
                          <a:effectLst/>
                        </a:rPr>
                        <a:t>jawaban</a:t>
                      </a:r>
                      <a:r>
                        <a:rPr lang="en-ID" sz="1100" dirty="0">
                          <a:effectLst/>
                        </a:rPr>
                        <a:t> yang </a:t>
                      </a:r>
                      <a:r>
                        <a:rPr lang="en-ID" sz="1100" dirty="0" err="1">
                          <a:effectLst/>
                        </a:rPr>
                        <a:t>benar</a:t>
                      </a:r>
                      <a:r>
                        <a:rPr lang="en-ID" sz="1100" dirty="0">
                          <a:effectLst/>
                        </a:rPr>
                        <a:t> </a:t>
                      </a:r>
                      <a:r>
                        <a:rPr lang="en-ID" sz="1100" dirty="0" err="1">
                          <a:effectLst/>
                        </a:rPr>
                        <a:t>atau</a:t>
                      </a:r>
                      <a:r>
                        <a:rPr lang="en-ID" sz="1100" dirty="0">
                          <a:effectLst/>
                        </a:rPr>
                        <a:t> yang paling </a:t>
                      </a:r>
                      <a:r>
                        <a:rPr lang="en-ID" sz="1100" dirty="0" err="1">
                          <a:effectLst/>
                        </a:rPr>
                        <a:t>benar</a:t>
                      </a:r>
                      <a:endParaRPr lang="en-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048266"/>
                  </a:ext>
                </a:extLst>
              </a:tr>
              <a:tr h="0">
                <a:tc>
                  <a:txBody>
                    <a:bodyPr/>
                    <a:lstStyle/>
                    <a:p>
                      <a:pPr algn="l">
                        <a:lnSpc>
                          <a:spcPct val="107000"/>
                        </a:lnSpc>
                        <a:spcAft>
                          <a:spcPts val="800"/>
                        </a:spcAft>
                      </a:pPr>
                      <a:r>
                        <a:rPr lang="en-ID" sz="1100">
                          <a:effectLst/>
                        </a:rPr>
                        <a:t>4</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dirty="0" err="1">
                          <a:effectLst/>
                        </a:rPr>
                        <a:t>soal</a:t>
                      </a:r>
                      <a:r>
                        <a:rPr lang="en-ID" sz="1100" dirty="0">
                          <a:effectLst/>
                        </a:rPr>
                        <a:t> </a:t>
                      </a:r>
                      <a:r>
                        <a:rPr lang="en-ID" sz="1100" dirty="0" err="1">
                          <a:effectLst/>
                        </a:rPr>
                        <a:t>harus</a:t>
                      </a:r>
                      <a:r>
                        <a:rPr lang="en-ID" sz="1100" dirty="0">
                          <a:effectLst/>
                        </a:rPr>
                        <a:t> </a:t>
                      </a:r>
                      <a:r>
                        <a:rPr lang="en-ID" sz="1100" dirty="0" err="1">
                          <a:effectLst/>
                        </a:rPr>
                        <a:t>dirumuskan</a:t>
                      </a:r>
                      <a:r>
                        <a:rPr lang="en-ID" sz="1100" dirty="0">
                          <a:effectLst/>
                        </a:rPr>
                        <a:t> </a:t>
                      </a:r>
                      <a:r>
                        <a:rPr lang="en-ID" sz="1100" dirty="0" err="1">
                          <a:effectLst/>
                        </a:rPr>
                        <a:t>secara</a:t>
                      </a:r>
                      <a:r>
                        <a:rPr lang="en-ID" sz="1100" dirty="0">
                          <a:effectLst/>
                        </a:rPr>
                        <a:t> </a:t>
                      </a:r>
                      <a:r>
                        <a:rPr lang="en-ID" sz="1100" dirty="0" err="1">
                          <a:effectLst/>
                        </a:rPr>
                        <a:t>singkat</a:t>
                      </a:r>
                      <a:r>
                        <a:rPr lang="en-ID" sz="1100" dirty="0">
                          <a:effectLst/>
                        </a:rPr>
                        <a:t>, </a:t>
                      </a:r>
                      <a:r>
                        <a:rPr lang="en-ID" sz="1100" dirty="0" err="1">
                          <a:effectLst/>
                        </a:rPr>
                        <a:t>jelas</a:t>
                      </a:r>
                      <a:r>
                        <a:rPr lang="en-ID" sz="1100" dirty="0">
                          <a:effectLst/>
                        </a:rPr>
                        <a:t>, dan  </a:t>
                      </a:r>
                      <a:r>
                        <a:rPr lang="en-ID" sz="1100" dirty="0" err="1">
                          <a:effectLst/>
                        </a:rPr>
                        <a:t>tegas</a:t>
                      </a:r>
                      <a:r>
                        <a:rPr lang="en-ID" sz="1100" dirty="0">
                          <a:effectLst/>
                        </a:rPr>
                        <a:t> </a:t>
                      </a:r>
                      <a:endParaRPr lang="en-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p>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6929462"/>
                  </a:ext>
                </a:extLst>
              </a:tr>
              <a:tr h="0">
                <a:tc>
                  <a:txBody>
                    <a:bodyPr/>
                    <a:lstStyle/>
                    <a:p>
                      <a:pPr algn="l">
                        <a:lnSpc>
                          <a:spcPct val="107000"/>
                        </a:lnSpc>
                        <a:spcAft>
                          <a:spcPts val="800"/>
                        </a:spcAft>
                      </a:pPr>
                      <a:r>
                        <a:rPr lang="en-ID" sz="1100">
                          <a:effectLst/>
                        </a:rPr>
                        <a:t>5</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Rumusan pokok soal dan pilihan jawaban harus     merupakan pernyataan yang diperlukan saja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8356276"/>
                  </a:ext>
                </a:extLst>
              </a:tr>
              <a:tr h="0">
                <a:tc>
                  <a:txBody>
                    <a:bodyPr/>
                    <a:lstStyle/>
                    <a:p>
                      <a:pPr algn="l">
                        <a:lnSpc>
                          <a:spcPct val="107000"/>
                        </a:lnSpc>
                        <a:spcAft>
                          <a:spcPts val="800"/>
                        </a:spcAft>
                      </a:pPr>
                      <a:r>
                        <a:rPr lang="en-ID" sz="1100">
                          <a:effectLst/>
                        </a:rPr>
                        <a:t>6</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Pokok soal jangan memberi petunjuk ke arah jawaban   yang benar</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8114238"/>
                  </a:ext>
                </a:extLst>
              </a:tr>
              <a:tr h="0">
                <a:tc>
                  <a:txBody>
                    <a:bodyPr/>
                    <a:lstStyle/>
                    <a:p>
                      <a:pPr algn="l">
                        <a:lnSpc>
                          <a:spcPct val="107000"/>
                        </a:lnSpc>
                        <a:spcAft>
                          <a:spcPts val="800"/>
                        </a:spcAft>
                      </a:pPr>
                      <a:r>
                        <a:rPr lang="en-ID" sz="1100">
                          <a:effectLst/>
                        </a:rPr>
                        <a:t>7</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en-ID" sz="1100">
                          <a:effectLst>
                            <a:outerShdw blurRad="69850" dist="43180" dir="5400000" sx="0" sy="0">
                              <a:srgbClr val="000000">
                                <a:alpha val="65000"/>
                              </a:srgbClr>
                            </a:outerShdw>
                          </a:effectLst>
                        </a:rPr>
                        <a:t>Pokok soal jangan memberi petunjuk ke arah jawaban   yang benar</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016354"/>
                  </a:ext>
                </a:extLst>
              </a:tr>
              <a:tr h="0">
                <a:tc>
                  <a:txBody>
                    <a:bodyPr/>
                    <a:lstStyle/>
                    <a:p>
                      <a:pPr algn="l">
                        <a:lnSpc>
                          <a:spcPct val="107000"/>
                        </a:lnSpc>
                        <a:spcAft>
                          <a:spcPts val="800"/>
                        </a:spcAft>
                      </a:pPr>
                      <a:r>
                        <a:rPr lang="en-ID" sz="1100">
                          <a:effectLst/>
                        </a:rPr>
                        <a:t>8</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en-ID" sz="1100">
                          <a:effectLst>
                            <a:outerShdw blurRad="69850" dist="43180" dir="5400000" sx="0" sy="0">
                              <a:srgbClr val="000000">
                                <a:alpha val="65000"/>
                              </a:srgbClr>
                            </a:outerShdw>
                          </a:effectLst>
                        </a:rPr>
                        <a:t>Pokok soal tidak mengandung  pernyataan yang bersifat  negatif ganda.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858417"/>
                  </a:ext>
                </a:extLst>
              </a:tr>
              <a:tr h="0">
                <a:tc>
                  <a:txBody>
                    <a:bodyPr/>
                    <a:lstStyle/>
                    <a:p>
                      <a:pPr algn="l">
                        <a:lnSpc>
                          <a:spcPct val="107000"/>
                        </a:lnSpc>
                        <a:spcAft>
                          <a:spcPts val="800"/>
                        </a:spcAft>
                      </a:pPr>
                      <a:r>
                        <a:rPr lang="en-ID" sz="1100">
                          <a:effectLst/>
                        </a:rPr>
                        <a:t>9</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fi-FI" sz="1200">
                          <a:effectLst>
                            <a:outerShdw blurRad="69850" dist="43180" dir="5400000" sx="0" sy="0">
                              <a:srgbClr val="000000">
                                <a:alpha val="65000"/>
                              </a:srgbClr>
                            </a:outerShdw>
                          </a:effectLst>
                        </a:rPr>
                        <a:t>Panjang rumusan pilihan jawaban harus relatif sama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7621727"/>
                  </a:ext>
                </a:extLst>
              </a:tr>
              <a:tr h="0">
                <a:tc>
                  <a:txBody>
                    <a:bodyPr/>
                    <a:lstStyle/>
                    <a:p>
                      <a:pPr algn="l">
                        <a:lnSpc>
                          <a:spcPct val="107000"/>
                        </a:lnSpc>
                        <a:spcAft>
                          <a:spcPts val="800"/>
                        </a:spcAft>
                      </a:pPr>
                      <a:r>
                        <a:rPr lang="en-ID" sz="1100">
                          <a:effectLst/>
                        </a:rPr>
                        <a:t>10</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tidak mengandung pernyataan yang berbunyi “semua</a:t>
                      </a:r>
                      <a:endParaRPr lang="en-ID" sz="1100">
                        <a:effectLst/>
                      </a:endParaRPr>
                    </a:p>
                    <a:p>
                      <a:pPr algn="l"/>
                      <a:r>
                        <a:rPr lang="fi-FI" sz="1100">
                          <a:effectLst>
                            <a:outerShdw blurRad="69850" dist="43180" dir="5400000" sx="0" sy="0">
                              <a:srgbClr val="000000">
                                <a:alpha val="65000"/>
                              </a:srgbClr>
                            </a:outerShdw>
                          </a:effectLst>
                        </a:rPr>
                        <a:t>pilihan jawaban di atas salah” atau “semua pilihan jawaban di atas benar”</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2391493"/>
                  </a:ext>
                </a:extLst>
              </a:tr>
              <a:tr h="0">
                <a:tc>
                  <a:txBody>
                    <a:bodyPr/>
                    <a:lstStyle/>
                    <a:p>
                      <a:pPr algn="l">
                        <a:lnSpc>
                          <a:spcPct val="107000"/>
                        </a:lnSpc>
                        <a:spcAft>
                          <a:spcPts val="800"/>
                        </a:spcAft>
                      </a:pPr>
                      <a:r>
                        <a:rPr lang="en-ID" sz="1100">
                          <a:effectLst/>
                        </a:rPr>
                        <a:t>11</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yang berbentuk angka/waktu harus disusun berdasarkan urutan besar-kecilnya nilai angka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8609187"/>
                  </a:ext>
                </a:extLst>
              </a:tr>
              <a:tr h="0">
                <a:tc>
                  <a:txBody>
                    <a:bodyPr/>
                    <a:lstStyle/>
                    <a:p>
                      <a:pPr algn="l">
                        <a:lnSpc>
                          <a:spcPct val="107000"/>
                        </a:lnSpc>
                        <a:spcAft>
                          <a:spcPts val="800"/>
                        </a:spcAft>
                      </a:pPr>
                      <a:r>
                        <a:rPr lang="en-ID" sz="1100">
                          <a:effectLst/>
                        </a:rPr>
                        <a:t>12</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Gambar, grafik, tabel, diagram dll. yang terdapat pada soal harus</a:t>
                      </a:r>
                      <a:endParaRPr lang="en-ID" sz="1100">
                        <a:effectLst/>
                      </a:endParaRPr>
                    </a:p>
                    <a:p>
                      <a:pPr algn="l"/>
                      <a:r>
                        <a:rPr lang="fi-FI" sz="1100">
                          <a:effectLst>
                            <a:outerShdw blurRad="69850" dist="43180" dir="5400000" sx="0" sy="0">
                              <a:srgbClr val="000000">
                                <a:alpha val="65000"/>
                              </a:srgbClr>
                            </a:outerShdw>
                          </a:effectLst>
                        </a:rPr>
                        <a:t> jelas &amp; berfungsi</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9128236"/>
                  </a:ext>
                </a:extLst>
              </a:tr>
              <a:tr h="0">
                <a:tc>
                  <a:txBody>
                    <a:bodyPr/>
                    <a:lstStyle/>
                    <a:p>
                      <a:pPr algn="l">
                        <a:lnSpc>
                          <a:spcPct val="107000"/>
                        </a:lnSpc>
                        <a:spcAft>
                          <a:spcPts val="800"/>
                        </a:spcAft>
                      </a:pPr>
                      <a:r>
                        <a:rPr lang="en-ID" sz="1100">
                          <a:effectLst/>
                        </a:rPr>
                        <a:t>13</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K</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fi-FI" sz="1200">
                          <a:effectLst>
                            <a:outerShdw blurRad="69850" dist="43180" dir="5400000" sx="0" sy="0">
                              <a:srgbClr val="000000">
                                <a:alpha val="65000"/>
                              </a:srgbClr>
                            </a:outerShdw>
                          </a:effectLst>
                        </a:rPr>
                        <a:t>Butir materi soal tidak tergantung pada jawaban soal  sebelumnya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9315229"/>
                  </a:ext>
                </a:extLst>
              </a:tr>
              <a:tr h="0">
                <a:tc>
                  <a:txBody>
                    <a:bodyPr/>
                    <a:lstStyle/>
                    <a:p>
                      <a:pPr algn="l">
                        <a:lnSpc>
                          <a:spcPct val="107000"/>
                        </a:lnSpc>
                        <a:spcAft>
                          <a:spcPts val="800"/>
                        </a:spcAft>
                      </a:pPr>
                      <a:r>
                        <a:rPr lang="en-ID" sz="1100">
                          <a:effectLst/>
                        </a:rPr>
                        <a:t>14</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Rumusan butir soal harus menggunakan bahasa yang sesuai dengan</a:t>
                      </a:r>
                      <a:endParaRPr lang="en-ID" sz="1100">
                        <a:effectLst/>
                      </a:endParaRPr>
                    </a:p>
                    <a:p>
                      <a:pPr algn="l"/>
                      <a:r>
                        <a:rPr lang="fi-FI" sz="1100">
                          <a:effectLst>
                            <a:outerShdw blurRad="69850" dist="43180" dir="5400000" sx="0" sy="0">
                              <a:srgbClr val="000000">
                                <a:alpha val="65000"/>
                              </a:srgbClr>
                            </a:outerShdw>
                          </a:effectLst>
                        </a:rPr>
                        <a:t> kaidah Bahasa Indonesia</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6734668"/>
                  </a:ext>
                </a:extLst>
              </a:tr>
              <a:tr h="0">
                <a:tc>
                  <a:txBody>
                    <a:bodyPr/>
                    <a:lstStyle/>
                    <a:p>
                      <a:pPr algn="l">
                        <a:lnSpc>
                          <a:spcPct val="107000"/>
                        </a:lnSpc>
                        <a:spcAft>
                          <a:spcPts val="800"/>
                        </a:spcAft>
                      </a:pPr>
                      <a:r>
                        <a:rPr lang="en-ID" sz="1100">
                          <a:effectLst/>
                        </a:rPr>
                        <a:t>15</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Soal tidak menggunakan bahasa yang berlaku setempat</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1148305"/>
                  </a:ext>
                </a:extLst>
              </a:tr>
              <a:tr h="0">
                <a:tc>
                  <a:txBody>
                    <a:bodyPr/>
                    <a:lstStyle/>
                    <a:p>
                      <a:pPr algn="l">
                        <a:lnSpc>
                          <a:spcPct val="107000"/>
                        </a:lnSpc>
                        <a:spcAft>
                          <a:spcPts val="800"/>
                        </a:spcAft>
                      </a:pPr>
                      <a:r>
                        <a:rPr lang="en-ID" sz="1100">
                          <a:effectLst/>
                        </a:rPr>
                        <a:t>16</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B</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r>
                        <a:rPr lang="fi-FI" sz="1100">
                          <a:effectLst>
                            <a:outerShdw blurRad="69850" dist="43180" dir="5400000" sx="0" sy="0">
                              <a:srgbClr val="000000">
                                <a:alpha val="65000"/>
                              </a:srgbClr>
                            </a:outerShdw>
                          </a:effectLst>
                        </a:rPr>
                        <a:t>Pilihan jawaban tidak mengulang kata/frase yang bukan merupakan</a:t>
                      </a:r>
                      <a:endParaRPr lang="en-ID" sz="1100">
                        <a:effectLst/>
                      </a:endParaRPr>
                    </a:p>
                    <a:p>
                      <a:pPr algn="l"/>
                      <a:r>
                        <a:rPr lang="fi-FI" sz="1100">
                          <a:effectLst>
                            <a:outerShdw blurRad="69850" dist="43180" dir="5400000" sx="0" sy="0">
                              <a:srgbClr val="000000">
                                <a:alpha val="65000"/>
                              </a:srgbClr>
                            </a:outerShdw>
                          </a:effectLst>
                        </a:rPr>
                        <a:t>satu kesatuan pengertian </a:t>
                      </a:r>
                      <a:endParaRPr lang="en-ID"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a:effectLst/>
                        </a:rPr>
                        <a:t> </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ID" sz="1100" dirty="0">
                          <a:effectLst/>
                        </a:rPr>
                        <a:t> </a:t>
                      </a:r>
                      <a:endParaRPr lang="en-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1130601"/>
                  </a:ext>
                </a:extLst>
              </a:tr>
            </a:tbl>
          </a:graphicData>
        </a:graphic>
      </p:graphicFrame>
    </p:spTree>
    <p:extLst>
      <p:ext uri="{BB962C8B-B14F-4D97-AF65-F5344CB8AC3E}">
        <p14:creationId xmlns:p14="http://schemas.microsoft.com/office/powerpoint/2010/main" val="321211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5" name="Content Placeholder 3"/>
          <p:cNvSpPr txBox="1">
            <a:spLocks/>
          </p:cNvSpPr>
          <p:nvPr/>
        </p:nvSpPr>
        <p:spPr bwMode="auto">
          <a:xfrm>
            <a:off x="76200" y="1219200"/>
            <a:ext cx="9067800" cy="5234136"/>
          </a:xfrm>
          <a:prstGeom prst="rect">
            <a:avLst/>
          </a:prstGeom>
          <a:noFill/>
          <a:ln w="9525">
            <a:noFill/>
            <a:miter lim="800000"/>
            <a:headEnd/>
            <a:tailEnd/>
          </a:ln>
        </p:spPr>
        <p:txBody>
          <a:bodyPr/>
          <a:lstStyle/>
          <a:p>
            <a:pPr marL="354013" indent="-354013" eaLnBrk="0" hangingPunct="0">
              <a:spcBef>
                <a:spcPct val="20000"/>
              </a:spcBef>
              <a:buClr>
                <a:prstClr val="black"/>
              </a:buClr>
              <a:buSzPct val="70000"/>
              <a:buFont typeface="Wingdings" pitchFamily="2" charset="2"/>
              <a:buChar char="q"/>
              <a:defRPr/>
            </a:pPr>
            <a:r>
              <a:rPr lang="id-ID" sz="2100" b="1" kern="0" dirty="0">
                <a:solidFill>
                  <a:srgbClr val="1F497D"/>
                </a:solidFill>
                <a:latin typeface="Trebuchet MS" pitchFamily="34" charset="0"/>
              </a:rPr>
              <a:t>MATERI</a:t>
            </a:r>
            <a:r>
              <a:rPr lang="en-US" sz="2100" b="1" kern="0" dirty="0">
                <a:solidFill>
                  <a:srgbClr val="1F497D"/>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Soal harus sesuai dengan indikator</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soal</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sv-SE" sz="2100" kern="0" dirty="0">
                <a:solidFill>
                  <a:prstClr val="black"/>
                </a:solidFill>
                <a:latin typeface="Trebuchet MS" pitchFamily="34" charset="0"/>
              </a:rPr>
              <a:t>Pilihan jawaban harus homogen dan logis ditinjau dari segi materi.</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Setiap soal hanya mempunyai satu jawaban yang benar</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en-US" sz="2100" kern="0" dirty="0" err="1">
                <a:solidFill>
                  <a:prstClr val="black"/>
                </a:solidFill>
                <a:latin typeface="Trebuchet MS" pitchFamily="34" charset="0"/>
              </a:rPr>
              <a:t>Soal</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tidak</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mengandung</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unsur</a:t>
            </a:r>
            <a:r>
              <a:rPr lang="en-US" sz="2100" kern="0" dirty="0">
                <a:solidFill>
                  <a:prstClr val="black"/>
                </a:solidFill>
                <a:latin typeface="Trebuchet MS" pitchFamily="34" charset="0"/>
              </a:rPr>
              <a:t> SARAPPPK (</a:t>
            </a:r>
            <a:r>
              <a:rPr lang="en-US" sz="2100" kern="0" dirty="0" err="1">
                <a:solidFill>
                  <a:prstClr val="black"/>
                </a:solidFill>
                <a:latin typeface="Trebuchet MS" pitchFamily="34" charset="0"/>
              </a:rPr>
              <a:t>Suku</a:t>
            </a:r>
            <a:r>
              <a:rPr lang="en-US" sz="2100" kern="0" dirty="0">
                <a:solidFill>
                  <a:prstClr val="black"/>
                </a:solidFill>
                <a:latin typeface="Trebuchet MS" pitchFamily="34" charset="0"/>
              </a:rPr>
              <a:t>, Agama, </a:t>
            </a:r>
            <a:r>
              <a:rPr lang="en-US" sz="2100" kern="0" dirty="0" err="1">
                <a:solidFill>
                  <a:prstClr val="black"/>
                </a:solidFill>
                <a:latin typeface="Trebuchet MS" pitchFamily="34" charset="0"/>
              </a:rPr>
              <a:t>Ras</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Antargolongan</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Pornografi</a:t>
            </a:r>
            <a:r>
              <a:rPr lang="en-US" sz="2100" kern="0" dirty="0">
                <a:solidFill>
                  <a:prstClr val="black"/>
                </a:solidFill>
                <a:latin typeface="Trebuchet MS" pitchFamily="34" charset="0"/>
              </a:rPr>
              <a:t>, Propaganda, </a:t>
            </a:r>
            <a:r>
              <a:rPr lang="en-US" sz="2100" kern="0" dirty="0" err="1">
                <a:solidFill>
                  <a:prstClr val="black"/>
                </a:solidFill>
                <a:latin typeface="Trebuchet MS" pitchFamily="34" charset="0"/>
              </a:rPr>
              <a:t>Politik</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dan</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Kekerasan</a:t>
            </a:r>
            <a:r>
              <a:rPr lang="en-US" sz="2100" kern="0" dirty="0">
                <a:solidFill>
                  <a:prstClr val="black"/>
                </a:solidFill>
                <a:latin typeface="Trebuchet MS" pitchFamily="34" charset="0"/>
              </a:rPr>
              <a:t>). </a:t>
            </a:r>
          </a:p>
          <a:p>
            <a:pPr marL="354013" indent="-354013" eaLnBrk="0" hangingPunct="0">
              <a:spcBef>
                <a:spcPct val="20000"/>
              </a:spcBef>
              <a:buClr>
                <a:prstClr val="black"/>
              </a:buClr>
              <a:buSzPct val="70000"/>
              <a:buFont typeface="Wingdings" pitchFamily="2" charset="2"/>
              <a:buChar char="q"/>
              <a:defRPr/>
            </a:pPr>
            <a:r>
              <a:rPr lang="id-ID" sz="2100" b="1" kern="0" dirty="0">
                <a:solidFill>
                  <a:srgbClr val="1F497D"/>
                </a:solidFill>
                <a:latin typeface="Trebuchet MS" pitchFamily="34" charset="0"/>
              </a:rPr>
              <a:t>KONSTRUKSI</a:t>
            </a:r>
            <a:r>
              <a:rPr lang="en-US" sz="2100" b="1" kern="0" dirty="0">
                <a:solidFill>
                  <a:srgbClr val="1F497D"/>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harus dirumuskan secara</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singkat</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jelas</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dan tegas</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endParaRPr lang="en-US" sz="2100" kern="0" dirty="0">
              <a:solidFill>
                <a:prstClr val="black"/>
              </a:solidFill>
              <a:latin typeface="Trebuchet MS" pitchFamily="34" charset="0"/>
            </a:endParaRP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Rumusan pokok soal dan pilihan jawaban harus merupakan pernyataan yang diperlukan saja</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a:t>
            </a:r>
            <a:r>
              <a:rPr lang="en-US" sz="2100" kern="0" dirty="0" err="1">
                <a:solidFill>
                  <a:prstClr val="black"/>
                </a:solidFill>
                <a:latin typeface="Trebuchet MS" pitchFamily="34" charset="0"/>
              </a:rPr>
              <a:t>tidak</a:t>
            </a:r>
            <a:r>
              <a:rPr lang="id-ID" sz="2100" kern="0" dirty="0">
                <a:solidFill>
                  <a:prstClr val="black"/>
                </a:solidFill>
                <a:latin typeface="Trebuchet MS" pitchFamily="34" charset="0"/>
              </a:rPr>
              <a:t> memberi petunjuk ke arah jawaban yang benar</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endParaRPr lang="en-US" sz="2100" kern="0" dirty="0">
              <a:solidFill>
                <a:prstClr val="black"/>
              </a:solidFill>
              <a:latin typeface="Trebuchet MS" pitchFamily="34" charset="0"/>
            </a:endParaRP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a:t>
            </a:r>
            <a:r>
              <a:rPr lang="en-US" sz="2100" kern="0" dirty="0" err="1">
                <a:solidFill>
                  <a:prstClr val="black"/>
                </a:solidFill>
                <a:latin typeface="Trebuchet MS" pitchFamily="34" charset="0"/>
              </a:rPr>
              <a:t>tidak</a:t>
            </a:r>
            <a:r>
              <a:rPr lang="id-ID" sz="2100" kern="0" dirty="0">
                <a:solidFill>
                  <a:prstClr val="black"/>
                </a:solidFill>
                <a:latin typeface="Trebuchet MS" pitchFamily="34" charset="0"/>
              </a:rPr>
              <a:t>  mengandung  pernyataan yang bersifat negatif ganda</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p>
          <a:p>
            <a:pPr marL="457200" indent="-457200" eaLnBrk="0" hangingPunct="0">
              <a:spcBef>
                <a:spcPct val="20000"/>
              </a:spcBef>
              <a:buClr>
                <a:prstClr val="black"/>
              </a:buClr>
              <a:buSzPct val="70000"/>
              <a:buFont typeface="Wingdings" pitchFamily="2" charset="2"/>
              <a:buChar char="q"/>
              <a:defRPr/>
            </a:pPr>
            <a:endParaRPr lang="id-ID" sz="2200" kern="0" dirty="0">
              <a:solidFill>
                <a:srgbClr val="1F497D"/>
              </a:solidFill>
              <a:latin typeface="Trebuchet MS" pitchFamily="34" charset="0"/>
            </a:endParaRPr>
          </a:p>
        </p:txBody>
      </p:sp>
    </p:spTree>
    <p:extLst>
      <p:ext uri="{BB962C8B-B14F-4D97-AF65-F5344CB8AC3E}">
        <p14:creationId xmlns:p14="http://schemas.microsoft.com/office/powerpoint/2010/main" val="31647347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990600" y="2670490"/>
            <a:ext cx="6718196" cy="1938992"/>
          </a:xfrm>
          <a:prstGeom prst="rect">
            <a:avLst/>
          </a:prstGeom>
          <a:noFill/>
          <a:effectLst>
            <a:outerShdw blurRad="50800" dist="88900" dir="5400000" algn="ctr" rotWithShape="0">
              <a:srgbClr val="FFC000">
                <a:alpha val="98000"/>
              </a:srgbClr>
            </a:outerShdw>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id-ID" sz="12000" b="1" spc="50" dirty="0">
                <a:ln w="11430">
                  <a:solidFill>
                    <a:schemeClr val="tx1"/>
                  </a:solidFill>
                </a:ln>
                <a:effectLst>
                  <a:glow rad="63500">
                    <a:schemeClr val="accent5">
                      <a:satMod val="175000"/>
                      <a:alpha val="40000"/>
                    </a:schemeClr>
                  </a:glow>
                </a:effectLst>
                <a:latin typeface="Kunstler Script" pitchFamily="66" charset="0"/>
              </a:rPr>
              <a:t>Terima Kasih</a:t>
            </a:r>
            <a:endParaRPr lang="en-US" sz="12000" b="1" spc="50" dirty="0">
              <a:ln w="11430">
                <a:solidFill>
                  <a:schemeClr val="tx1"/>
                </a:solidFill>
              </a:ln>
              <a:effectLst>
                <a:glow rad="63500">
                  <a:schemeClr val="accent5">
                    <a:satMod val="175000"/>
                    <a:alpha val="40000"/>
                  </a:schemeClr>
                </a:glow>
              </a:effectLst>
              <a:latin typeface="Kunstler Script" pitchFamily="66" charset="0"/>
            </a:endParaRPr>
          </a:p>
        </p:txBody>
      </p:sp>
    </p:spTree>
    <p:extLst>
      <p:ext uri="{BB962C8B-B14F-4D97-AF65-F5344CB8AC3E}">
        <p14:creationId xmlns:p14="http://schemas.microsoft.com/office/powerpoint/2010/main" val="2539880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Content Placeholder 3"/>
          <p:cNvSpPr txBox="1">
            <a:spLocks/>
          </p:cNvSpPr>
          <p:nvPr/>
        </p:nvSpPr>
        <p:spPr bwMode="auto">
          <a:xfrm>
            <a:off x="250825" y="1342479"/>
            <a:ext cx="8569325" cy="4822825"/>
          </a:xfrm>
          <a:prstGeom prst="rect">
            <a:avLst/>
          </a:prstGeom>
          <a:noFill/>
          <a:ln w="9525">
            <a:noFill/>
            <a:miter lim="800000"/>
            <a:headEnd/>
            <a:tailEnd/>
          </a:ln>
        </p:spPr>
        <p:txBody>
          <a:bodyPr/>
          <a:lstStyle/>
          <a:p>
            <a:pPr marL="354013" indent="-354013" eaLnBrk="0" hangingPunct="0">
              <a:spcBef>
                <a:spcPct val="20000"/>
              </a:spcBef>
              <a:buClr>
                <a:prstClr val="black"/>
              </a:buClr>
              <a:buSzPct val="70000"/>
              <a:buFont typeface="Wingdings" pitchFamily="2" charset="2"/>
              <a:buChar char="q"/>
              <a:defRPr/>
            </a:pPr>
            <a:r>
              <a:rPr lang="id-ID" sz="2400" b="1" kern="0" dirty="0">
                <a:solidFill>
                  <a:srgbClr val="1F497D"/>
                </a:solidFill>
                <a:latin typeface="Trebuchet MS" pitchFamily="34" charset="0"/>
              </a:rPr>
              <a:t>KONSTRUKSI</a:t>
            </a:r>
            <a:r>
              <a:rPr lang="en-US" sz="2400" b="1" kern="0" dirty="0">
                <a:solidFill>
                  <a:srgbClr val="1F497D"/>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fi-FI" sz="2400" kern="0" dirty="0">
                <a:solidFill>
                  <a:prstClr val="black"/>
                </a:solidFill>
                <a:latin typeface="Trebuchet MS" pitchFamily="34" charset="0"/>
              </a:rPr>
              <a:t>Panjang rumusan pilihan jawaban harus relatif sama.</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Pilihan jawaban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mengandung pernyataan, "semua pilihan jawaban di atas salah", atau "semua pilihan jawaban di atas benar“</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Pilihan jawaban yang berbentuk angka harus disusun berdasarkan  urutan besar kecilnya nilai angka  tersebut</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Gambar, grafik, tabel, diagram, dan sejenisnya  yang terdapat pada soal harus jelas dan berfungsi</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Butir soal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a:t>
            </a:r>
            <a:r>
              <a:rPr lang="en-US" sz="2400" kern="0" dirty="0">
                <a:solidFill>
                  <a:prstClr val="black"/>
                </a:solidFill>
                <a:latin typeface="Trebuchet MS" pitchFamily="34" charset="0"/>
              </a:rPr>
              <a:t>t</a:t>
            </a:r>
            <a:r>
              <a:rPr lang="id-ID" sz="2400" kern="0" dirty="0">
                <a:solidFill>
                  <a:prstClr val="black"/>
                </a:solidFill>
                <a:latin typeface="Trebuchet MS" pitchFamily="34" charset="0"/>
              </a:rPr>
              <a:t>ergantung pada jawaban soal sebelumnya</a:t>
            </a:r>
            <a:r>
              <a:rPr lang="en-US" sz="24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startAt="5"/>
              <a:defRPr/>
            </a:pPr>
            <a:endParaRPr lang="id-ID" sz="2400" kern="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Tree>
    <p:extLst>
      <p:ext uri="{BB962C8B-B14F-4D97-AF65-F5344CB8AC3E}">
        <p14:creationId xmlns:p14="http://schemas.microsoft.com/office/powerpoint/2010/main" val="3183567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Content Placeholder 3"/>
          <p:cNvSpPr txBox="1">
            <a:spLocks/>
          </p:cNvSpPr>
          <p:nvPr/>
        </p:nvSpPr>
        <p:spPr bwMode="auto">
          <a:xfrm>
            <a:off x="323850" y="1557338"/>
            <a:ext cx="8351838" cy="4679950"/>
          </a:xfrm>
          <a:prstGeom prst="rect">
            <a:avLst/>
          </a:prstGeom>
          <a:noFill/>
          <a:ln w="9525">
            <a:noFill/>
            <a:miter lim="800000"/>
            <a:headEnd/>
            <a:tailEnd/>
          </a:ln>
        </p:spPr>
        <p:txBody>
          <a:bodyPr/>
          <a:lstStyle/>
          <a:p>
            <a:pPr marL="354013" indent="-354013" eaLnBrk="0" hangingPunct="0">
              <a:spcBef>
                <a:spcPts val="1200"/>
              </a:spcBef>
              <a:buClr>
                <a:prstClr val="black"/>
              </a:buClr>
              <a:buSzPct val="70000"/>
              <a:buFont typeface="Wingdings" pitchFamily="2" charset="2"/>
              <a:buChar char="q"/>
              <a:defRPr/>
            </a:pPr>
            <a:r>
              <a:rPr lang="en-US" sz="2400" b="1" kern="0" dirty="0">
                <a:solidFill>
                  <a:srgbClr val="1F497D"/>
                </a:solidFill>
                <a:latin typeface="Trebuchet MS" pitchFamily="34" charset="0"/>
              </a:rPr>
              <a:t>BAHASA:</a:t>
            </a:r>
          </a:p>
          <a:p>
            <a:pPr marL="1028700" lvl="1" indent="-571500" eaLnBrk="0" hangingPunct="0">
              <a:spcBef>
                <a:spcPts val="1200"/>
              </a:spcBef>
              <a:buClr>
                <a:prstClr val="black"/>
              </a:buClr>
              <a:buSzPct val="100000"/>
              <a:buFont typeface="+mj-lt"/>
              <a:buAutoNum type="arabicParenR"/>
              <a:defRPr/>
            </a:pPr>
            <a:r>
              <a:rPr lang="id-ID" sz="2400" kern="0" dirty="0">
                <a:solidFill>
                  <a:prstClr val="black"/>
                </a:solidFill>
                <a:latin typeface="Trebuchet MS" pitchFamily="34" charset="0"/>
              </a:rPr>
              <a:t>H</a:t>
            </a:r>
            <a:r>
              <a:rPr lang="fi-FI" sz="2400" kern="0" dirty="0">
                <a:solidFill>
                  <a:prstClr val="black"/>
                </a:solidFill>
                <a:latin typeface="Trebuchet MS" pitchFamily="34" charset="0"/>
              </a:rPr>
              <a:t>arus menggunakan bahasa yang sesuai dengan kaidah Bahasa Indonesia, untuk bahasa daerah dan bahasa asing sesuai kaidahnya. </a:t>
            </a:r>
          </a:p>
          <a:p>
            <a:pPr marL="1028700" lvl="1" indent="-571500" eaLnBrk="0" hangingPunct="0">
              <a:spcBef>
                <a:spcPts val="1200"/>
              </a:spcBef>
              <a:buClr>
                <a:prstClr val="black"/>
              </a:buClr>
              <a:buSzPct val="100000"/>
              <a:buFont typeface="+mj-lt"/>
              <a:buAutoNum type="arabicParenR"/>
              <a:defRPr/>
            </a:pP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menggunaan bahasa yang berlaku setempat</a:t>
            </a:r>
            <a:r>
              <a:rPr lang="en-US" sz="2400" kern="0" dirty="0">
                <a:solidFill>
                  <a:prstClr val="black"/>
                </a:solidFill>
                <a:latin typeface="Trebuchet MS" pitchFamily="34" charset="0"/>
              </a:rPr>
              <a:t>.</a:t>
            </a:r>
            <a:r>
              <a:rPr lang="id-ID" sz="2400" kern="0" dirty="0">
                <a:solidFill>
                  <a:prstClr val="black"/>
                </a:solidFill>
                <a:latin typeface="Trebuchet MS" pitchFamily="34" charset="0"/>
              </a:rPr>
              <a:t> </a:t>
            </a:r>
            <a:endParaRPr lang="en-US" sz="2400" kern="0" dirty="0">
              <a:solidFill>
                <a:prstClr val="black"/>
              </a:solidFill>
              <a:latin typeface="Trebuchet MS" pitchFamily="34" charset="0"/>
            </a:endParaRPr>
          </a:p>
          <a:p>
            <a:pPr marL="1028700" lvl="1" indent="-571500" eaLnBrk="0" hangingPunct="0">
              <a:spcBef>
                <a:spcPts val="1200"/>
              </a:spcBef>
              <a:buClr>
                <a:prstClr val="black"/>
              </a:buClr>
              <a:buSzPct val="100000"/>
              <a:buFont typeface="+mj-lt"/>
              <a:buAutoNum type="arabicParenR"/>
              <a:defRPr/>
            </a:pPr>
            <a:r>
              <a:rPr lang="id-ID" sz="2400" kern="0" dirty="0">
                <a:solidFill>
                  <a:prstClr val="black"/>
                </a:solidFill>
                <a:latin typeface="Trebuchet MS" pitchFamily="34" charset="0"/>
              </a:rPr>
              <a:t>Pilihan jawaban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mengulang kata atau frase yang bukan merupakan satu kesatuan pengertian</a:t>
            </a:r>
            <a:r>
              <a:rPr lang="en-US" sz="2400" kern="0" dirty="0">
                <a:solidFill>
                  <a:prstClr val="black"/>
                </a:solidFill>
                <a:latin typeface="Trebuchet MS" pitchFamily="34" charset="0"/>
              </a:rPr>
              <a:t>.</a:t>
            </a:r>
          </a:p>
        </p:txBody>
      </p:sp>
      <p:sp>
        <p:nvSpPr>
          <p:cNvPr id="6"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Tree>
    <p:extLst>
      <p:ext uri="{BB962C8B-B14F-4D97-AF65-F5344CB8AC3E}">
        <p14:creationId xmlns:p14="http://schemas.microsoft.com/office/powerpoint/2010/main" val="459919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4401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Contoh-Contoh</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1177639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679</TotalTime>
  <Words>4385</Words>
  <Application>Microsoft Macintosh PowerPoint</Application>
  <PresentationFormat>On-screen Show (4:3)</PresentationFormat>
  <Paragraphs>813</Paragraphs>
  <Slides>60</Slides>
  <Notes>3</Notes>
  <HiddenSlides>0</HiddenSlides>
  <MMClips>0</MMClips>
  <ScaleCrop>false</ScaleCrop>
  <HeadingPairs>
    <vt:vector size="6" baseType="variant">
      <vt:variant>
        <vt:lpstr>Fonts Used</vt:lpstr>
      </vt:variant>
      <vt:variant>
        <vt:i4>11</vt:i4>
      </vt:variant>
      <vt:variant>
        <vt:lpstr>Theme</vt:lpstr>
      </vt:variant>
      <vt:variant>
        <vt:i4>7</vt:i4>
      </vt:variant>
      <vt:variant>
        <vt:lpstr>Slide Titles</vt:lpstr>
      </vt:variant>
      <vt:variant>
        <vt:i4>60</vt:i4>
      </vt:variant>
    </vt:vector>
  </HeadingPairs>
  <TitlesOfParts>
    <vt:vector size="78" baseType="lpstr">
      <vt:lpstr>Adobe Caslon Pro Bold</vt:lpstr>
      <vt:lpstr>Arial</vt:lpstr>
      <vt:lpstr>Calibri</vt:lpstr>
      <vt:lpstr>Cambria</vt:lpstr>
      <vt:lpstr>Century Gothic</vt:lpstr>
      <vt:lpstr>Kunstler Script</vt:lpstr>
      <vt:lpstr>Symbol</vt:lpstr>
      <vt:lpstr>Tahoma</vt:lpstr>
      <vt:lpstr>Times New Roman</vt:lpstr>
      <vt:lpstr>Trebuchet MS</vt:lpstr>
      <vt:lpstr>Wingdings</vt:lpstr>
      <vt:lpstr>1_Office Theme</vt:lpstr>
      <vt:lpstr>2_Office Theme</vt:lpstr>
      <vt:lpstr>3_Office Theme</vt:lpstr>
      <vt:lpstr>4_Office Theme</vt:lpstr>
      <vt:lpstr>5_Office Theme</vt:lpstr>
      <vt:lpstr>6_Office Theme</vt:lpstr>
      <vt:lpstr>7_Office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PEDOMAN TELAAH</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NUGAAN SIREGAR</cp:lastModifiedBy>
  <cp:revision>43</cp:revision>
  <dcterms:created xsi:type="dcterms:W3CDTF">2015-10-01T15:05:52Z</dcterms:created>
  <dcterms:modified xsi:type="dcterms:W3CDTF">2024-10-16T09:50:54Z</dcterms:modified>
</cp:coreProperties>
</file>